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Dosis"/>
      <p:regular r:id="rId49"/>
      <p:bold r:id="rId50"/>
    </p:embeddedFont>
    <p:embeddedFont>
      <p:font typeface="Poppins"/>
      <p:regular r:id="rId51"/>
      <p:bold r:id="rId52"/>
      <p:italic r:id="rId53"/>
      <p:boldItalic r:id="rId54"/>
    </p:embeddedFont>
    <p:embeddedFont>
      <p:font typeface="Poppins Light"/>
      <p:regular r:id="rId55"/>
      <p:bold r:id="rId56"/>
      <p:italic r:id="rId57"/>
      <p:boldItalic r:id="rId58"/>
    </p:embeddedFont>
    <p:embeddedFont>
      <p:font typeface="Poppins SemiBold"/>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Dosi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PoppinsSemiBold-boldItalic.fntdata"/><Relationship Id="rId61" Type="http://schemas.openxmlformats.org/officeDocument/2006/relationships/font" Target="fonts/PoppinsSemi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oppinsSemiBold-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oppins-regular.fntdata"/><Relationship Id="rId50" Type="http://schemas.openxmlformats.org/officeDocument/2006/relationships/font" Target="fonts/Dosis-bold.fntdata"/><Relationship Id="rId53" Type="http://schemas.openxmlformats.org/officeDocument/2006/relationships/font" Target="fonts/Poppins-italic.fntdata"/><Relationship Id="rId52" Type="http://schemas.openxmlformats.org/officeDocument/2006/relationships/font" Target="fonts/Poppins-bold.fntdata"/><Relationship Id="rId11" Type="http://schemas.openxmlformats.org/officeDocument/2006/relationships/slide" Target="slides/slide7.xml"/><Relationship Id="rId55" Type="http://schemas.openxmlformats.org/officeDocument/2006/relationships/font" Target="fonts/PoppinsLight-regular.fntdata"/><Relationship Id="rId10" Type="http://schemas.openxmlformats.org/officeDocument/2006/relationships/slide" Target="slides/slide6.xml"/><Relationship Id="rId54" Type="http://schemas.openxmlformats.org/officeDocument/2006/relationships/font" Target="fonts/Poppins-boldItalic.fntdata"/><Relationship Id="rId13" Type="http://schemas.openxmlformats.org/officeDocument/2006/relationships/slide" Target="slides/slide9.xml"/><Relationship Id="rId57" Type="http://schemas.openxmlformats.org/officeDocument/2006/relationships/font" Target="fonts/PoppinsLight-italic.fntdata"/><Relationship Id="rId12" Type="http://schemas.openxmlformats.org/officeDocument/2006/relationships/slide" Target="slides/slide8.xml"/><Relationship Id="rId56" Type="http://schemas.openxmlformats.org/officeDocument/2006/relationships/font" Target="fonts/PoppinsLight-bold.fntdata"/><Relationship Id="rId15" Type="http://schemas.openxmlformats.org/officeDocument/2006/relationships/slide" Target="slides/slide11.xml"/><Relationship Id="rId59" Type="http://schemas.openxmlformats.org/officeDocument/2006/relationships/font" Target="fonts/PoppinsSemiBold-regular.fntdata"/><Relationship Id="rId14" Type="http://schemas.openxmlformats.org/officeDocument/2006/relationships/slide" Target="slides/slide10.xml"/><Relationship Id="rId58" Type="http://schemas.openxmlformats.org/officeDocument/2006/relationships/font" Target="fonts/Poppins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uclidean_distance"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orm_(mathematic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springer.com/article/10.1007/s00521-021-06689-x" TargetMode="External"/><Relationship Id="rId3" Type="http://schemas.openxmlformats.org/officeDocument/2006/relationships/hyperlink" Target="https://modernactuary.co.za/blog/cutting-a-slice-of-unsupervised-cake-part-2" TargetMode="External"/><Relationship Id="rId4" Type="http://schemas.openxmlformats.org/officeDocument/2006/relationships/hyperlink" Target="https://www.researchgate.net/publication/2543830_A_Genetic_Rule-Based_Data_Clustering_Toolkit/figures?lo=1"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peaker.com/big-data/metricas-de-distancia-diferentes-metricas-de-distancia-en-el-aprendizaje-automatico/"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peaker.com/big-data/metricas-de-distancia-diferentes-metricas-de-distancia-en-el-aprendizaje-automatico/" TargetMode="External"/><Relationship Id="rId3" Type="http://schemas.openxmlformats.org/officeDocument/2006/relationships/hyperlink" Target="https://medium.com/analytics-vidhya/the-distance-based-algorithms-in-data-mining-9752be4ab9d4"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2235274e7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2235274e7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2235274e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2235274e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2235274e7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2235274e7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2235274e7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2235274e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2235274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a2235274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2235274e7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2235274e7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2235274e7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2235274e7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2235274e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a2235274e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2235274e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2235274e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Lectura: </a:t>
            </a:r>
            <a:r>
              <a:rPr lang="es" u="sng">
                <a:solidFill>
                  <a:schemeClr val="hlink"/>
                </a:solidFill>
                <a:hlinkClick r:id="rId2"/>
              </a:rPr>
              <a:t>https://en.wikipedia.org/wiki/Euclidean_distance</a:t>
            </a:r>
            <a:r>
              <a:rPr lang="e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2235274e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a2235274e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Forma generalizada de las tres anteriores, también conocida como la p-norma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Lectura: </a:t>
            </a:r>
            <a:r>
              <a:rPr lang="es" u="sng">
                <a:solidFill>
                  <a:schemeClr val="hlink"/>
                </a:solidFill>
                <a:hlinkClick r:id="rId2"/>
              </a:rPr>
              <a:t>https://en.wikipedia.org/wiki/Norm_(mathematics)</a:t>
            </a:r>
            <a:r>
              <a:rPr lang="es"/>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2235274e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2235274e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algoritmos basados en la representatividad son los más sencillos de todos los algoritmos de agrupación porque se basan directamente en nociones intuitivas de distancia (o similitud) para agrupar puntos de datos.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los algoritmos basados en la representación, los clústers o conglomerados se crean de una sola vez y no existen relaciones jerárquicas entre los distintos </a:t>
            </a:r>
            <a:r>
              <a:rPr lang="es">
                <a:solidFill>
                  <a:schemeClr val="dk1"/>
                </a:solidFill>
              </a:rPr>
              <a:t>clústers</a:t>
            </a:r>
            <a:r>
              <a:rPr lang="es"/>
              <a:t>. Esto se hace normalmente con el uso de un conjunto de representantes de partición.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Los representantes de partición pueden crearse en función de los puntos de datos de los </a:t>
            </a:r>
            <a:r>
              <a:rPr lang="es">
                <a:solidFill>
                  <a:schemeClr val="dk1"/>
                </a:solidFill>
              </a:rPr>
              <a:t>clústers </a:t>
            </a:r>
            <a:r>
              <a:rPr lang="es"/>
              <a:t>(por ejemplo, la media) o pueden seleccionarse a partir de los puntos de datos existentes en el conglomerado. La idea principal de estos métodos es que el descubrimiento de conglomerados de alta calidad en los datos equivale a descubrir un conjunto de representantes de alta calidad. Una vez determinados los representantes, se puede utilizar una función de distancia para asignar los puntos de datos a sus representantes más cercanos.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2235274e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a2235274e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a2235274e7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a2235274e7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a2235274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a2235274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a2235274e7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a2235274e7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la práctica, en bioinformática, se utiliza la distancia de edición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2235274e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a2235274e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cos theta puede tomar valores entre -1 y 1, y nos indica si los vectores apuntan en la misma dirección. Pensemos por ejemplo en una nube de puntos donde esperamos que los clústers se agrupen por zonas dentro de una esfera.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a2235274e7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a2235274e7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cos theta puede tomar valores entre -1 y 1, y nos indica si los vectores apuntan en la misma dirección. Pensemos por ejemplo en una nube de puntos donde esperamos que los clústers se agrupen por zonas dentro de una esfera.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a2235274e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a2235274e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Las medidas de distancia son la base de los algoritmos de aprendizaje supervisado y no supervisado, como los K-Nearest Neigbors, los mapas autoorganizativos, las máquinas de vectores de soporte y el clustering K-means.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La elección de la medida de distancia afecta a nuestros resultados de aprendizaje automático, por lo que es importante pensar qué medida se adapta mejor al problema. Por lo tanto, debemos tener cuidado a la hora de decidir qué medida utilizar.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Pero antes de tomar una decisión, necesitamos comprender cómo funcionan las medidas de distancia y cuáles podemos elegir.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A continuación te presentaré algunas medidas de distancia utilizadas. Toma en cuenta que las que veremos aquí no son las únicas.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a2235274e7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a2235274e7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Notemos que en particular, para cuando utilizamos la distancia euclidiana y la de coseno, el representante óptimo para cada clúster estará dado por su promedio.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Sin embargo, diferentes funciones de distancia pueden dar lugar a un tipo ligeramente distinto de representante de clúster, lo que da lugar a diferentes variaciones de este enfoque más amplio, como los algoritmos k-means y k medians. Por lo tanto, el enfoque k-representativo define una familia de algoritmos en los que pequeños cambios en el marco básico permiten el uso de diferentes criterios de distancia.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2235274e7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a2235274e7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Por ejemplo, el representante 1 se desplaza constantemente hacia el cluster A, y el representante 3 se desplaza constantemente hacia el cluster C. Al mismo tiempo, el representante 2 se convierte en un mejor representante centralizado del cluster B. Como resultado, el cluster B ya no está dividido entre diferentes representantes al final de la iteración 10. Una observación interesante es que, a pesar de que la inicialización fue tan pobre, sólo se necesitaron 10 iteraciones para que el enfoque k-representativos creara una agrupación razonable de los datos. En la práctica, esto suele ocurrir con los métodos k-representativos, que convergen relativamente rápido hacia una buena agrupación de los puntos de datos. Sin embargo, es posible que k-means converja a soluciones subóptimas, especialmente cuando se selecciona un punto de datos atípico como representante inicial para el algoritmo. En tal caso, uno de los conglomerados puede contener un punto único que no sea representativo del conjunto de datos, o puede contener dos conglomerados fusionados.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a2235274e7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a2235274e7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Por ejemplo, el representante 1 se desplaza constantemente hacia el cluster A, y el representante 3 se desplaza constantemente hacia el cluster C. Al mismo tiempo, el representante 2 se convierte en un mejor representante centralizado del cluster B. Como resultado, el cluster B ya no está dividido entre diferentes representantes al final de la iteración 10. Una observación interesante es que, a pesar de que la inicialización fue tan pobre, sólo se necesitaron 10 iteraciones para que el enfoque k-representativos creara una agrupación razonable de los datos. En la práctica, esto suele ocurrir con los métodos k-representativos, que convergen relativamente rápido hacia una buena agrupación de los puntos de datos. Sin embargo, es posible que k-means converja a soluciones subóptimas, especialmente cuando se selecciona un punto de datos atípico como representante inicial para el algoritmo. En tal caso, uno de los conglomerados puede contener un punto único que no sea representativo del conjunto de datos, o puede contener dos conglomerados fusionados.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a2235274e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a2235274e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Notemos que la asignación de estos puntos depende de la elección de los representantes.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algunas variaciones de los algoritmos basados en representantes, como el de k-medioides que no veremos en esta sesión, se asumen que los representantes se toman de la base de datos original D. Claramente esto no dará una solución óptima. En esta sesión asumiremos que los representantes Y_k no se toman de la base de datos original D, sino que los generaremos.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a2235274e7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a2235274e7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Por ejemplo, el representante 1 se desplaza constantemente hacia el cluster A, y el representante 3 se desplaza constantemente hacia el cluster C. Al mismo tiempo, el representante 2 se convierte en un mejor representante centralizado del cluster B. Como resultado, el cluster B ya no está dividido entre diferentes representantes al final de la iteración 10. Una observación interesante es que, a pesar de que la inicialización fue tan pobre, sólo se necesitaron 10 iteraciones para que el enfoque k-representativos creara una agrupación razonable de los datos. En la práctica, esto suele ocurrir con los métodos k-representativos, que convergen relativamente rápido hacia una buena agrupación de los puntos de datos. Sin embargo, es posible que k-means converja a soluciones subóptimas, especialmente cuando se selecciona un punto de datos atípico como representante inicial para el algoritmo. En tal caso, uno de los conglomerados puede contener un punto único que no sea representativo del conjunto de datos, o puede contener dos conglomerados fusionados.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a2235274e7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a2235274e7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Por ejemplo, el representante 1 se desplaza constantemente hacia el cluster A, y el representante 3 se desplaza constantemente hacia el cluster C. Al mismo tiempo, el representante 2 se convierte en un mejor representante centralizado del cluster B. Como resultado, el cluster B ya no está dividido entre diferentes representantes al final de la iteración 10. Una observación interesante es que, a pesar de que la inicialización fue tan pobre, sólo se necesitaron 10 iteraciones para que el enfoque k-representativos creara una agrupación razonable de los datos. En la práctica, esto suele ocurrir con los métodos k-representativos, que convergen relativamente rápido hacia una buena agrupación de los puntos de datos. Sin embargo, es posible que k-means converja a soluciones subóptimas, especialmente cuando se selecciona un punto de datos atípico como representante inicial para el algoritmo. En tal caso, uno de los conglomerados puede contener un punto único que no sea representativo del conjunto de datos, o puede contener dos conglomerados fusionados.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a2235274e7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a2235274e7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ejemplo, el representante 1 se desplaza constantemente hacia el cluster A, y el representante 3 se desplaza constantemente hacia el cluster C. Al mismo tiempo, el representante 2 se convierte en un mejor representante centralizado del cluster B. Como resultado, el cluster B ya no está dividido entre diferentes representantes al final de la iteración 10. Una observación interesante es que, a pesar de que la inicialización fue tan pobre, sólo se necesitaron 10 iteraciones para que el enfoque k-representativos creara una agrupación razonable de los datos. En la práctica, esto suele ocurrir con los métodos k-representativos, que convergen relativamente rápido hacia una buena agrupación de los puntos de datos. Sin embargo, es posible que k-means converja a soluciones subóptimas, especialmente cuando se selecciona un punto de datos atípico como representante inicial para el algoritmo. En tal caso, uno de los conglomerados puede contener un punto único que no sea representativo del conjunto de datos, o puede contener dos conglomerados fusionados.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a2235274e7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a2235274e7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Por ejemplo, el representante 1 se desplaza constantemente hacia el cluster A, y el representante 3 se desplaza constantemente hacia el cluster C. Al mismo tiempo, el representante 2 se convierte en un mejor representante centralizado del cluster B. Como resultado, el cluster B ya no está dividido entre diferentes representantes al final de la iteración 10. Una observación interesante es que, a pesar de que la inicialización fue tan pobre, sólo se necesitaron 10 iteraciones para que el enfoque k-representativos creara una agrupación razonable de los datos. En la práctica, esto suele ocurrir con los métodos k-representativos, que convergen relativamente rápido hacia una buena agrupación de los puntos de datos. Sin embargo, es posible que k-means converja a soluciones subóptimas, especialmente cuando se selecciona un punto de datos atípico como representante inicial para el algoritmo. En tal caso, uno de los conglomerados puede contener un punto único que no sea representativo del conjunto de datos, o puede contener dos conglomerados fusionados.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a2235274e7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a2235274e7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Por ejemplo, el representante 1 se desplaza constantemente hacia el cluster A, y el representante 3 se desplaza constantemente hacia el cluster C. Al mismo tiempo, el representante 2 se convierte en un mejor representante centralizado del cluster B. Como resultado, el cluster B ya no está dividido entre diferentes representantes al final de la iteración 10. Una observación interesante es que, a pesar de que la inicialización fue tan pobre, sólo se necesitaron 10 iteraciones para que el enfoque k-representativos creara una agrupación razonable de los datos. En la práctica, esto suele ocurrir con los métodos k-representativos, que convergen relativamente rápido hacia una buena agrupación de los puntos de datos. Sin embargo, es posible que k-means converja a soluciones subóptimas, especialmente cuando se selecciona un punto de datos atípico como representante inicial para el algoritmo. En tal caso, uno de los conglomerados puede contener un punto único que no sea representativo del conjunto de datos, o puede contener dos conglomerados fusionados.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Fuentes de imágenes:</a:t>
            </a:r>
            <a:endParaRPr>
              <a:solidFill>
                <a:schemeClr val="dk1"/>
              </a:solidFill>
            </a:endParaRPr>
          </a:p>
          <a:p>
            <a:pPr indent="-298450" lvl="0" marL="457200" rtl="0" algn="l">
              <a:spcBef>
                <a:spcPts val="0"/>
              </a:spcBef>
              <a:spcAft>
                <a:spcPts val="0"/>
              </a:spcAft>
              <a:buSzPts val="1100"/>
              <a:buChar char="●"/>
            </a:pPr>
            <a:r>
              <a:rPr lang="es" u="sng">
                <a:solidFill>
                  <a:schemeClr val="hlink"/>
                </a:solidFill>
                <a:hlinkClick r:id="rId2"/>
              </a:rPr>
              <a:t>Automatic detection of outliers and the number of clusters in k-means clustering via Chebyshev-type inequalities | Neural Computing and Applications (springer.com)</a:t>
            </a:r>
            <a:endParaRPr>
              <a:solidFill>
                <a:schemeClr val="dk1"/>
              </a:solidFill>
            </a:endParaRPr>
          </a:p>
          <a:p>
            <a:pPr indent="-298450" lvl="0" marL="457200" rtl="0" algn="l">
              <a:spcBef>
                <a:spcPts val="0"/>
              </a:spcBef>
              <a:spcAft>
                <a:spcPts val="0"/>
              </a:spcAft>
              <a:buSzPts val="1100"/>
              <a:buChar char="●"/>
            </a:pPr>
            <a:r>
              <a:rPr lang="es" u="sng">
                <a:solidFill>
                  <a:schemeClr val="hlink"/>
                </a:solidFill>
                <a:hlinkClick r:id="rId3"/>
              </a:rPr>
              <a:t>Modern Actuary - Modernizing the Actuarial Toolkit</a:t>
            </a:r>
            <a:endParaRPr>
              <a:solidFill>
                <a:schemeClr val="dk1"/>
              </a:solidFill>
            </a:endParaRPr>
          </a:p>
          <a:p>
            <a:pPr indent="-298450" lvl="0" marL="457200" rtl="0" algn="l">
              <a:spcBef>
                <a:spcPts val="0"/>
              </a:spcBef>
              <a:spcAft>
                <a:spcPts val="0"/>
              </a:spcAft>
              <a:buSzPts val="1100"/>
              <a:buChar char="●"/>
            </a:pPr>
            <a:r>
              <a:rPr lang="es" u="sng">
                <a:solidFill>
                  <a:schemeClr val="hlink"/>
                </a:solidFill>
                <a:hlinkClick r:id="rId4"/>
              </a:rPr>
              <a:t>(2) (PDF) A Genetic Rule-Based Data Clustering Toolkit (researchgate.net)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a2235274e7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a2235274e7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a2235274e7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a2235274e7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a2235274e7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a2235274e7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a2235274e7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a2235274e7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Etapa de asignación:</a:t>
            </a:r>
            <a:endParaRPr/>
          </a:p>
          <a:p>
            <a:pPr indent="0" lvl="0" marL="0" rtl="0" algn="l">
              <a:spcBef>
                <a:spcPts val="0"/>
              </a:spcBef>
              <a:spcAft>
                <a:spcPts val="0"/>
              </a:spcAft>
              <a:buNone/>
            </a:pPr>
            <a:r>
              <a:rPr lang="es"/>
              <a:t>Asignar cada observación al clúster con la media más cercana: aquel con la menor distancia euclídea al cuadrado. (Matemáticamente, esto significa particionar las observaciones según el diagrama de Voronoi generado por las medias).</a:t>
            </a:r>
            <a:br>
              <a:rPr lang="es"/>
            </a:br>
            <a:br>
              <a:rPr lang="es"/>
            </a:br>
            <a:r>
              <a:rPr lang="es"/>
              <a:t>Etapa de actualización:</a:t>
            </a:r>
            <a:br>
              <a:rPr lang="es"/>
            </a:br>
            <a:r>
              <a:rPr lang="es"/>
              <a:t>Recalcular las medias (centroides) de las observaciones asignadas a cada conglomerado.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a2235274e7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a2235274e7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Minimiza variación inter-clúster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2235274e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2235274e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observación importante de la función objetivo es que los representantes y la asignación óptima de los datos a sus representantes son desconocidas a priori, pero dependen una de otra de forma circular.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Este tipo de problemas de optimización se resuelven mediante un enfoque iterativo en el que los representantes candidatos y las asignaciones candidatas se mejoran mutuamente. Por lo tanto, el enfoque genérico de los representantes comienza por inicializar los k representantes S con el uso de una heurística directa (como el muestreo aleatorio de los datos originales) y, a continuación, refina los representantes y la asignación de agrupación, de forma iterativa, como sigue: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a2235274e7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a2235274e7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Minimiza desviaciones absolutas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a2235274e7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a2235274e7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Minimiza desviaciones absolutas.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Cabe preguntarse por qué a veces es conveniente seleccionar a los representantes deD. Hay dos razones para ello.</a:t>
            </a:r>
            <a:endParaRPr/>
          </a:p>
          <a:p>
            <a:pPr indent="-298450" lvl="0" marL="457200" rtl="0" algn="l">
              <a:spcBef>
                <a:spcPts val="0"/>
              </a:spcBef>
              <a:spcAft>
                <a:spcPts val="0"/>
              </a:spcAft>
              <a:buSzPts val="1100"/>
              <a:buAutoNum type="arabicPeriod"/>
            </a:pPr>
            <a:r>
              <a:rPr lang="es"/>
              <a:t>Una es que el representante de un clúster de k-means puede estar distorsionado por los valores atípicos de ese clúster. En tales casos, es posible que el representante se encuentre en una región vacía que no represente a la mayoría de los puntos de datos de ese clúster. Tales representantes pueden dar lugar a la fusión parcial de diferentes clusters, lo que es claramente indeseable. Sin embargo, este problema puede resolverse en parte con un tratamiento cuidadoso de los valores atípicos y el uso de variantes robustas a los valores atípicos, como el algoritmo k-medians.</a:t>
            </a:r>
            <a:endParaRPr/>
          </a:p>
          <a:p>
            <a:pPr indent="-298450" lvl="0" marL="457200" rtl="0" algn="l">
              <a:spcBef>
                <a:spcPts val="0"/>
              </a:spcBef>
              <a:spcAft>
                <a:spcPts val="0"/>
              </a:spcAft>
              <a:buSzPts val="1100"/>
              <a:buAutoNum type="arabicPeriod"/>
            </a:pPr>
            <a:r>
              <a:rPr lang="es"/>
              <a:t>La segunda razón es que a veces resulta difícil calcular el representante central óptimo de un conjunto de puntos de datos de un tipo de datos complejo. Por ejemplo, si el algoritmo de clustering de k-representativos se aplicará a un conjunto de series temporales de longitudes variables, ¿cómo deberían definirse los representantes centrales en función de estas series temporales heterogéneas? En estos casos, puede ser muy útil seleccionar representantes del conjunto de datos original. Siempre que se seleccione un objeto representativo de cada clúster, el método proporcionará resultados de calidad razonablemente alta.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 lo tanto, una propiedad clave del algoritmo k-medoids es que puede definirse virtualmente en cualquier tipo de datos, siempre que pueda definirse una función de similitud o distancia adecuada en el tipo de datos. Por lo tanto, los métodos k-medoids relacionan directamente el problema del diseño de la función de distancia con la agrupación.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a2235274e7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a2235274e7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diferencia de k-means, que es un algoritmo de clústerización, el algoritmo de K-Nearest Neighbors o KNN puede ser utilizado tanto como un algoritmo de clasificación o como uno de regresión.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a2235274e7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a2235274e7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Highlights del algoritmo:</a:t>
            </a:r>
            <a:endParaRPr/>
          </a:p>
          <a:p>
            <a:pPr indent="-298450" lvl="0" marL="457200" rtl="0" algn="l">
              <a:spcBef>
                <a:spcPts val="0"/>
              </a:spcBef>
              <a:spcAft>
                <a:spcPts val="0"/>
              </a:spcAft>
              <a:buSzPts val="1100"/>
              <a:buAutoNum type="arabicPeriod"/>
            </a:pPr>
            <a:r>
              <a:rPr lang="es"/>
              <a:t>Sencillo e intuitivo de implementar e interpretar</a:t>
            </a:r>
            <a:endParaRPr/>
          </a:p>
          <a:p>
            <a:pPr indent="-298450" lvl="0" marL="457200" rtl="0" algn="l">
              <a:spcBef>
                <a:spcPts val="0"/>
              </a:spcBef>
              <a:spcAft>
                <a:spcPts val="0"/>
              </a:spcAft>
              <a:buSzPts val="1100"/>
              <a:buAutoNum type="arabicPeriod"/>
            </a:pPr>
            <a:r>
              <a:rPr lang="es"/>
              <a:t>No hay entrenamiento, depende de data previamente etiquetada. Por lo mismo viene bien a predicciones/clasificaciones que se quieran hacer en tiempo real</a:t>
            </a:r>
            <a:endParaRPr/>
          </a:p>
          <a:p>
            <a:pPr indent="-298450" lvl="0" marL="457200" rtl="0" algn="l">
              <a:spcBef>
                <a:spcPts val="0"/>
              </a:spcBef>
              <a:spcAft>
                <a:spcPts val="0"/>
              </a:spcAft>
              <a:buSzPts val="1100"/>
              <a:buAutoNum type="arabicPeriod"/>
            </a:pPr>
            <a:r>
              <a:rPr lang="es"/>
              <a:t>Funciona bien con datasets pequeños</a:t>
            </a:r>
            <a:endParaRPr/>
          </a:p>
          <a:p>
            <a:pPr indent="-298450" lvl="0" marL="457200" rtl="0" algn="l">
              <a:spcBef>
                <a:spcPts val="0"/>
              </a:spcBef>
              <a:spcAft>
                <a:spcPts val="0"/>
              </a:spcAft>
              <a:buSzPts val="1100"/>
              <a:buAutoNum type="arabicPeriod"/>
            </a:pPr>
            <a:r>
              <a:rPr lang="es"/>
              <a:t>Es un modelo no paramétrico, por lo que no asume linealidad</a:t>
            </a:r>
            <a:endParaRPr/>
          </a:p>
          <a:p>
            <a:pPr indent="-298450" lvl="0" marL="457200" rtl="0" algn="l">
              <a:spcBef>
                <a:spcPts val="0"/>
              </a:spcBef>
              <a:spcAft>
                <a:spcPts val="0"/>
              </a:spcAft>
              <a:buSzPts val="1100"/>
              <a:buAutoNum type="arabicPeriod"/>
            </a:pPr>
            <a:r>
              <a:rPr lang="es"/>
              <a:t>Captura bien los patrones locales de la información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Problemas del algoritmo:</a:t>
            </a:r>
            <a:endParaRPr/>
          </a:p>
          <a:p>
            <a:pPr indent="-298450" lvl="0" marL="457200" rtl="0" algn="l">
              <a:spcBef>
                <a:spcPts val="0"/>
              </a:spcBef>
              <a:spcAft>
                <a:spcPts val="0"/>
              </a:spcAft>
              <a:buSzPts val="1100"/>
              <a:buAutoNum type="arabicPeriod"/>
            </a:pPr>
            <a:r>
              <a:rPr lang="es"/>
              <a:t>Costo computacional y uso de memoria conforme la cantidad de datos aumenta, por el cálculo de la distancia entre el nuevo dato y todo el dataset que tengamos previamente. Pudiéramos arreglar esto haciendo un muestreo de la data original y trabajar sobre él.</a:t>
            </a:r>
            <a:endParaRPr/>
          </a:p>
          <a:p>
            <a:pPr indent="-298450" lvl="0" marL="457200" rtl="0" algn="l">
              <a:spcBef>
                <a:spcPts val="0"/>
              </a:spcBef>
              <a:spcAft>
                <a:spcPts val="0"/>
              </a:spcAft>
              <a:buSzPts val="1100"/>
              <a:buAutoNum type="arabicPeriod"/>
            </a:pPr>
            <a:r>
              <a:rPr lang="es"/>
              <a:t>El rendimiento de KNN tiende a degradarse a medida que aumenta la dimensionalidad del espacio de características. En espacios de alta dimensionalidad, el concepto de distancia pierde sentido y los puntos de datos pueden parecer equidistantes.</a:t>
            </a:r>
            <a:endParaRPr/>
          </a:p>
          <a:p>
            <a:pPr indent="-298450" lvl="0" marL="457200" rtl="0" algn="l">
              <a:spcBef>
                <a:spcPts val="0"/>
              </a:spcBef>
              <a:spcAft>
                <a:spcPts val="0"/>
              </a:spcAft>
              <a:buSzPts val="1100"/>
              <a:buAutoNum type="arabicPeriod"/>
            </a:pPr>
            <a:r>
              <a:rPr lang="es"/>
              <a:t>Elección del valor de k óptimo</a:t>
            </a:r>
            <a:endParaRPr/>
          </a:p>
          <a:p>
            <a:pPr indent="-298450" lvl="0" marL="457200" rtl="0" algn="l">
              <a:spcBef>
                <a:spcPts val="0"/>
              </a:spcBef>
              <a:spcAft>
                <a:spcPts val="0"/>
              </a:spcAft>
              <a:buSzPts val="1100"/>
              <a:buAutoNum type="arabicPeriod"/>
            </a:pPr>
            <a:r>
              <a:rPr lang="es"/>
              <a:t>KNN puede estar sesgado hacia la clase mayoritaria en conjuntos de datos desequilibrados. Si una clase supera significativamente a las demás, el algoritmo puede tender a predecir esa clase mayoritaria con más frecuencia.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a2235274e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a2235274e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23c0e04e5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23c0e04e5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Las medidas de distancia son la base de los algoritmos de aprendizaje supervisado y no supervisado, como los K-Nearest Neigbors, los mapas autoorganizativos, las máquinas de vectores de soporte y el clustering K-means.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La elección de la medida de distancia afecta a nuestros resultados de aprendizaje automático, por lo que es importante pensar qué medida se adapta mejor al problema. Por lo tanto, debemos tener cuidado a la hora de decidir qué medida utilizar.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Pero antes de tomar una decisión, necesitamos comprender cómo funcionan las medidas de distancia y cuáles podemos elegir.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A continuación te presentaré algunas medidas de distancia utilizadas. Toma en cuenta que las que veremos aquí no son las únicas.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35f9175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35f9175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Por lo tanto, podemos calcular la distancia entre puntos y luego definir la similitud entre ellos. Aquí está la pregunta del millón de dólares: ¿cómo calculamos esta distancia y cuáles son las diferentes métricas de distancia en el aprendizaje automático?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Tomado de: </a:t>
            </a:r>
            <a:r>
              <a:rPr lang="es" u="sng">
                <a:solidFill>
                  <a:schemeClr val="hlink"/>
                </a:solidFill>
                <a:hlinkClick r:id="rId2"/>
              </a:rPr>
              <a:t>https://datapeaker.com/big-data/metricas-de-distancia-diferentes-metricas-de-distancia-en-el-aprendizaje-automatico/</a:t>
            </a:r>
            <a:r>
              <a:rPr lang="es"/>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2235274e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2235274e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lo tanto, podemos calcular la distancia entre puntos y luego definir la similitud entre ellos. Aquí está la pregunta del millón de dólares: ¿cómo calculamos esta distancia y cuáles son las diferentes métricas de distancia en el aprendizaje automático?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Tomado de: </a:t>
            </a:r>
            <a:r>
              <a:rPr lang="es" u="sng">
                <a:solidFill>
                  <a:schemeClr val="hlink"/>
                </a:solidFill>
                <a:hlinkClick r:id="rId2"/>
              </a:rPr>
              <a:t>https://datapeaker.com/big-data/metricas-de-distancia-diferentes-metricas-de-distancia-en-el-aprendizaje-automatico/</a:t>
            </a:r>
            <a:br>
              <a:rPr lang="es"/>
            </a:br>
            <a:endParaRPr/>
          </a:p>
          <a:p>
            <a:pPr indent="0" lvl="0" marL="0" rtl="0" algn="l">
              <a:spcBef>
                <a:spcPts val="0"/>
              </a:spcBef>
              <a:spcAft>
                <a:spcPts val="0"/>
              </a:spcAft>
              <a:buNone/>
            </a:pPr>
            <a:r>
              <a:rPr lang="es"/>
              <a:t>—</a:t>
            </a:r>
            <a:endParaRPr/>
          </a:p>
          <a:p>
            <a:pPr indent="0" lvl="0" marL="0" rtl="0" algn="l">
              <a:spcBef>
                <a:spcPts val="0"/>
              </a:spcBef>
              <a:spcAft>
                <a:spcPts val="0"/>
              </a:spcAft>
              <a:buNone/>
            </a:pPr>
            <a:br>
              <a:rPr lang="es"/>
            </a:br>
            <a:r>
              <a:rPr lang="es"/>
              <a:t>Las medidas de distancia desempeñan un papel importante en el aprendizaje automático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Quitémonos por un momento la noción usual que tenemos de distancia para generalizarla: Una medida de distancia es una puntuación objetiva que resume la diferencia relativa entre dos objetos en un dominio problemático.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Tomado de: </a:t>
            </a:r>
            <a:r>
              <a:rPr lang="es" u="sng">
                <a:solidFill>
                  <a:schemeClr val="hlink"/>
                </a:solidFill>
                <a:hlinkClick r:id="rId3"/>
              </a:rPr>
              <a:t>https://medium.com/analytics-vidhya/the-distance-based-algorithms-in-data-mining-9752be4ab9d4</a:t>
            </a:r>
            <a:r>
              <a:rPr lang="es"/>
              <a:t>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2235274e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2235274e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2235274e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2235274e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Font typeface="Poppins"/>
              <a:buNone/>
              <a:defRPr sz="2400">
                <a:solidFill>
                  <a:srgbClr val="FFFFFF"/>
                </a:solidFill>
                <a:latin typeface="Poppins"/>
                <a:ea typeface="Poppins"/>
                <a:cs typeface="Poppins"/>
                <a:sym typeface="Poppins"/>
              </a:defRPr>
            </a:lvl1pPr>
            <a:lvl2pPr lvl="1">
              <a:spcBef>
                <a:spcPts val="0"/>
              </a:spcBef>
              <a:spcAft>
                <a:spcPts val="0"/>
              </a:spcAft>
              <a:buSzPts val="5200"/>
              <a:buFont typeface="Poppins"/>
              <a:buNone/>
              <a:defRPr sz="5200">
                <a:latin typeface="Poppins"/>
                <a:ea typeface="Poppins"/>
                <a:cs typeface="Poppins"/>
                <a:sym typeface="Poppins"/>
              </a:defRPr>
            </a:lvl2pPr>
            <a:lvl3pPr lvl="2">
              <a:spcBef>
                <a:spcPts val="0"/>
              </a:spcBef>
              <a:spcAft>
                <a:spcPts val="0"/>
              </a:spcAft>
              <a:buSzPts val="5200"/>
              <a:buFont typeface="Poppins"/>
              <a:buNone/>
              <a:defRPr sz="5200">
                <a:latin typeface="Poppins"/>
                <a:ea typeface="Poppins"/>
                <a:cs typeface="Poppins"/>
                <a:sym typeface="Poppins"/>
              </a:defRPr>
            </a:lvl3pPr>
            <a:lvl4pPr lvl="3">
              <a:spcBef>
                <a:spcPts val="0"/>
              </a:spcBef>
              <a:spcAft>
                <a:spcPts val="0"/>
              </a:spcAft>
              <a:buSzPts val="5200"/>
              <a:buFont typeface="Poppins"/>
              <a:buNone/>
              <a:defRPr sz="5200">
                <a:latin typeface="Poppins"/>
                <a:ea typeface="Poppins"/>
                <a:cs typeface="Poppins"/>
                <a:sym typeface="Poppins"/>
              </a:defRPr>
            </a:lvl4pPr>
            <a:lvl5pPr lvl="4">
              <a:spcBef>
                <a:spcPts val="0"/>
              </a:spcBef>
              <a:spcAft>
                <a:spcPts val="0"/>
              </a:spcAft>
              <a:buSzPts val="5200"/>
              <a:buFont typeface="Poppins"/>
              <a:buNone/>
              <a:defRPr sz="5200">
                <a:latin typeface="Poppins"/>
                <a:ea typeface="Poppins"/>
                <a:cs typeface="Poppins"/>
                <a:sym typeface="Poppins"/>
              </a:defRPr>
            </a:lvl5pPr>
            <a:lvl6pPr lvl="5">
              <a:spcBef>
                <a:spcPts val="0"/>
              </a:spcBef>
              <a:spcAft>
                <a:spcPts val="0"/>
              </a:spcAft>
              <a:buSzPts val="5200"/>
              <a:buFont typeface="Poppins"/>
              <a:buNone/>
              <a:defRPr sz="5200">
                <a:latin typeface="Poppins"/>
                <a:ea typeface="Poppins"/>
                <a:cs typeface="Poppins"/>
                <a:sym typeface="Poppins"/>
              </a:defRPr>
            </a:lvl6pPr>
            <a:lvl7pPr lvl="6">
              <a:spcBef>
                <a:spcPts val="0"/>
              </a:spcBef>
              <a:spcAft>
                <a:spcPts val="0"/>
              </a:spcAft>
              <a:buSzPts val="5200"/>
              <a:buFont typeface="Poppins"/>
              <a:buNone/>
              <a:defRPr sz="5200">
                <a:latin typeface="Poppins"/>
                <a:ea typeface="Poppins"/>
                <a:cs typeface="Poppins"/>
                <a:sym typeface="Poppins"/>
              </a:defRPr>
            </a:lvl7pPr>
            <a:lvl8pPr lvl="7">
              <a:spcBef>
                <a:spcPts val="0"/>
              </a:spcBef>
              <a:spcAft>
                <a:spcPts val="0"/>
              </a:spcAft>
              <a:buSzPts val="5200"/>
              <a:buFont typeface="Poppins"/>
              <a:buNone/>
              <a:defRPr sz="5200">
                <a:latin typeface="Poppins"/>
                <a:ea typeface="Poppins"/>
                <a:cs typeface="Poppins"/>
                <a:sym typeface="Poppins"/>
              </a:defRPr>
            </a:lvl8pPr>
            <a:lvl9pPr lvl="8">
              <a:spcBef>
                <a:spcPts val="0"/>
              </a:spcBef>
              <a:spcAft>
                <a:spcPts val="0"/>
              </a:spcAft>
              <a:buSzPts val="5200"/>
              <a:buFont typeface="Poppins"/>
              <a:buNone/>
              <a:defRPr sz="5200">
                <a:latin typeface="Poppins"/>
                <a:ea typeface="Poppins"/>
                <a:cs typeface="Poppins"/>
                <a:sym typeface="Poppins"/>
              </a:defRPr>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 name="Google Shape;12;p2"/>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Poppins Light"/>
              <a:buNone/>
              <a:defRPr sz="12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
        <p:nvSpPr>
          <p:cNvPr id="13" name="Google Shape;13;p2"/>
          <p:cNvSpPr/>
          <p:nvPr/>
        </p:nvSpPr>
        <p:spPr>
          <a:xfrm>
            <a:off x="1110475" y="3210575"/>
            <a:ext cx="2244000" cy="291000"/>
          </a:xfrm>
          <a:prstGeom prst="roundRect">
            <a:avLst>
              <a:gd fmla="val 50000" name="adj"/>
            </a:avLst>
          </a:prstGeom>
          <a:solidFill>
            <a:srgbClr val="26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000"/>
              <a:buFont typeface="Poppins Light"/>
              <a:buNone/>
              <a:defRPr sz="10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1" name="Google Shape;41;p11"/>
          <p:cNvSpPr txBox="1"/>
          <p:nvPr>
            <p:ph type="title"/>
          </p:nvPr>
        </p:nvSpPr>
        <p:spPr>
          <a:xfrm>
            <a:off x="311700" y="1548750"/>
            <a:ext cx="32568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
    <p:bg>
      <p:bgPr>
        <a:solidFill>
          <a:srgbClr val="1BBC9B"/>
        </a:solidFill>
      </p:bgPr>
    </p:bg>
    <p:spTree>
      <p:nvGrpSpPr>
        <p:cNvPr id="42" name="Shape 42"/>
        <p:cNvGrpSpPr/>
        <p:nvPr/>
      </p:nvGrpSpPr>
      <p:grpSpPr>
        <a:xfrm>
          <a:off x="0" y="0"/>
          <a:ext cx="0" cy="0"/>
          <a:chOff x="0" y="0"/>
          <a:chExt cx="0" cy="0"/>
        </a:xfrm>
      </p:grpSpPr>
      <p:sp>
        <p:nvSpPr>
          <p:cNvPr id="43" name="Google Shape;4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4" name="Google Shape;44;p12"/>
          <p:cNvSpPr txBox="1"/>
          <p:nvPr>
            <p:ph type="title"/>
          </p:nvPr>
        </p:nvSpPr>
        <p:spPr>
          <a:xfrm>
            <a:off x="311700" y="1250075"/>
            <a:ext cx="3701400" cy="2764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62B34"/>
              </a:buClr>
              <a:buSzPts val="3200"/>
              <a:buFont typeface="Poppins"/>
              <a:buNone/>
              <a:defRPr sz="3200">
                <a:solidFill>
                  <a:srgbClr val="262B34"/>
                </a:solidFill>
                <a:latin typeface="Poppins"/>
                <a:ea typeface="Poppins"/>
                <a:cs typeface="Poppins"/>
                <a:sym typeface="Poppins"/>
              </a:defRPr>
            </a:lvl1pPr>
            <a:lvl2pPr lvl="1" rtl="0" algn="ctr">
              <a:spcBef>
                <a:spcPts val="0"/>
              </a:spcBef>
              <a:spcAft>
                <a:spcPts val="0"/>
              </a:spcAft>
              <a:buSzPts val="3200"/>
              <a:buFont typeface="Poppins"/>
              <a:buNone/>
              <a:defRPr sz="3200">
                <a:latin typeface="Poppins"/>
                <a:ea typeface="Poppins"/>
                <a:cs typeface="Poppins"/>
                <a:sym typeface="Poppins"/>
              </a:defRPr>
            </a:lvl2pPr>
            <a:lvl3pPr lvl="2" rtl="0" algn="ctr">
              <a:spcBef>
                <a:spcPts val="0"/>
              </a:spcBef>
              <a:spcAft>
                <a:spcPts val="0"/>
              </a:spcAft>
              <a:buSzPts val="3200"/>
              <a:buFont typeface="Poppins"/>
              <a:buNone/>
              <a:defRPr sz="3200">
                <a:latin typeface="Poppins"/>
                <a:ea typeface="Poppins"/>
                <a:cs typeface="Poppins"/>
                <a:sym typeface="Poppins"/>
              </a:defRPr>
            </a:lvl3pPr>
            <a:lvl4pPr lvl="3" rtl="0" algn="ctr">
              <a:spcBef>
                <a:spcPts val="0"/>
              </a:spcBef>
              <a:spcAft>
                <a:spcPts val="0"/>
              </a:spcAft>
              <a:buSzPts val="3200"/>
              <a:buFont typeface="Poppins"/>
              <a:buNone/>
              <a:defRPr sz="3200">
                <a:latin typeface="Poppins"/>
                <a:ea typeface="Poppins"/>
                <a:cs typeface="Poppins"/>
                <a:sym typeface="Poppins"/>
              </a:defRPr>
            </a:lvl4pPr>
            <a:lvl5pPr lvl="4" rtl="0" algn="ctr">
              <a:spcBef>
                <a:spcPts val="0"/>
              </a:spcBef>
              <a:spcAft>
                <a:spcPts val="0"/>
              </a:spcAft>
              <a:buSzPts val="3200"/>
              <a:buFont typeface="Poppins"/>
              <a:buNone/>
              <a:defRPr sz="3200">
                <a:latin typeface="Poppins"/>
                <a:ea typeface="Poppins"/>
                <a:cs typeface="Poppins"/>
                <a:sym typeface="Poppins"/>
              </a:defRPr>
            </a:lvl5pPr>
            <a:lvl6pPr lvl="5" rtl="0" algn="ctr">
              <a:spcBef>
                <a:spcPts val="0"/>
              </a:spcBef>
              <a:spcAft>
                <a:spcPts val="0"/>
              </a:spcAft>
              <a:buSzPts val="3200"/>
              <a:buFont typeface="Poppins"/>
              <a:buNone/>
              <a:defRPr sz="3200">
                <a:latin typeface="Poppins"/>
                <a:ea typeface="Poppins"/>
                <a:cs typeface="Poppins"/>
                <a:sym typeface="Poppins"/>
              </a:defRPr>
            </a:lvl6pPr>
            <a:lvl7pPr lvl="6" rtl="0" algn="ctr">
              <a:spcBef>
                <a:spcPts val="0"/>
              </a:spcBef>
              <a:spcAft>
                <a:spcPts val="0"/>
              </a:spcAft>
              <a:buSzPts val="3200"/>
              <a:buFont typeface="Poppins"/>
              <a:buNone/>
              <a:defRPr sz="3200">
                <a:latin typeface="Poppins"/>
                <a:ea typeface="Poppins"/>
                <a:cs typeface="Poppins"/>
                <a:sym typeface="Poppins"/>
              </a:defRPr>
            </a:lvl7pPr>
            <a:lvl8pPr lvl="7" rtl="0" algn="ctr">
              <a:spcBef>
                <a:spcPts val="0"/>
              </a:spcBef>
              <a:spcAft>
                <a:spcPts val="0"/>
              </a:spcAft>
              <a:buSzPts val="3200"/>
              <a:buFont typeface="Poppins"/>
              <a:buNone/>
              <a:defRPr sz="3200">
                <a:latin typeface="Poppins"/>
                <a:ea typeface="Poppins"/>
                <a:cs typeface="Poppins"/>
                <a:sym typeface="Poppins"/>
              </a:defRPr>
            </a:lvl8pPr>
            <a:lvl9pPr lvl="8" rtl="0" algn="ctr">
              <a:spcBef>
                <a:spcPts val="0"/>
              </a:spcBef>
              <a:spcAft>
                <a:spcPts val="0"/>
              </a:spcAft>
              <a:buSzPts val="3200"/>
              <a:buFont typeface="Poppins"/>
              <a:buNone/>
              <a:defRPr sz="3200">
                <a:latin typeface="Poppins"/>
                <a:ea typeface="Poppins"/>
                <a:cs typeface="Poppins"/>
                <a:sym typeface="Poppi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spTree>
      <p:nvGrpSpPr>
        <p:cNvPr id="54" name="Shape 54"/>
        <p:cNvGrpSpPr/>
        <p:nvPr/>
      </p:nvGrpSpPr>
      <p:grpSpPr>
        <a:xfrm>
          <a:off x="0" y="0"/>
          <a:ext cx="0" cy="0"/>
          <a:chOff x="0" y="0"/>
          <a:chExt cx="0" cy="0"/>
        </a:xfrm>
      </p:grpSpPr>
      <p:sp>
        <p:nvSpPr>
          <p:cNvPr id="55" name="Google Shape;5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20" name="Google Shape;20;p4"/>
          <p:cNvPicPr preferRelativeResize="0"/>
          <p:nvPr/>
        </p:nvPicPr>
        <p:blipFill>
          <a:blip r:embed="rId3">
            <a:alphaModFix/>
          </a:blip>
          <a:stretch>
            <a:fillRect/>
          </a:stretch>
        </p:blipFill>
        <p:spPr>
          <a:xfrm>
            <a:off x="463875" y="1357300"/>
            <a:ext cx="301625" cy="228825"/>
          </a:xfrm>
          <a:prstGeom prst="rect">
            <a:avLst/>
          </a:prstGeom>
          <a:noFill/>
          <a:ln>
            <a:noFill/>
          </a:ln>
        </p:spPr>
      </p:pic>
      <p:sp>
        <p:nvSpPr>
          <p:cNvPr id="21" name="Google Shape;21;p4"/>
          <p:cNvSpPr txBox="1"/>
          <p:nvPr>
            <p:ph idx="1" type="subTitle"/>
          </p:nvPr>
        </p:nvSpPr>
        <p:spPr>
          <a:xfrm>
            <a:off x="791775" y="1200275"/>
            <a:ext cx="4170900" cy="4977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FFFFFF"/>
                </a:solidFill>
                <a:latin typeface="Poppins"/>
                <a:ea typeface="Poppins"/>
                <a:cs typeface="Poppins"/>
                <a:sym typeface="Poppins"/>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1">
  <p:cSld name="TITLE_AND_BODY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descr="Texto+Imagen 2.png" id="26" name="Google Shape;26;p6"/>
          <p:cNvPicPr preferRelativeResize="0"/>
          <p:nvPr/>
        </p:nvPicPr>
        <p:blipFill>
          <a:blip r:embed="rId2">
            <a:alphaModFix/>
          </a:blip>
          <a:stretch>
            <a:fillRect/>
          </a:stretch>
        </p:blipFill>
        <p:spPr>
          <a:xfrm>
            <a:off x="0" y="0"/>
            <a:ext cx="9144005" cy="5143500"/>
          </a:xfrm>
          <a:prstGeom prst="rect">
            <a:avLst/>
          </a:prstGeom>
          <a:noFill/>
          <a:ln>
            <a:noFill/>
          </a:ln>
        </p:spPr>
      </p:pic>
      <p:sp>
        <p:nvSpPr>
          <p:cNvPr id="27" name="Google Shape;27;p6"/>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800"/>
              <a:buFont typeface="Poppins SemiBold"/>
              <a:buNone/>
              <a:defRPr sz="1800">
                <a:solidFill>
                  <a:srgbClr val="FFFFFF"/>
                </a:solidFill>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3" type="titleOnly">
  <p:cSld name="TITLE_ONLY">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7"/>
          <p:cNvSpPr txBox="1"/>
          <p:nvPr>
            <p:ph type="title"/>
          </p:nvPr>
        </p:nvSpPr>
        <p:spPr>
          <a:xfrm>
            <a:off x="311700" y="1039900"/>
            <a:ext cx="3716700" cy="3081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p:cSld name="ONE_COLUMN_TEX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3" name="Google Shape;33;p8"/>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nes">
  <p:cSld name="ONE_COLUMN_TEXT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6" name="Google Shape;36;p9"/>
          <p:cNvSpPr txBox="1"/>
          <p:nvPr>
            <p:ph type="title"/>
          </p:nvPr>
        </p:nvSpPr>
        <p:spPr>
          <a:xfrm>
            <a:off x="311700" y="974375"/>
            <a:ext cx="3716700" cy="1256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 Codigo">
  <p:cSld name="ONE_COLUMN_TEXT_1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1.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42.png"/><Relationship Id="rId5"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43.png"/><Relationship Id="rId5"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37.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9.png"/><Relationship Id="rId9" Type="http://schemas.openxmlformats.org/officeDocument/2006/relationships/image" Target="../media/image26.png"/><Relationship Id="rId5" Type="http://schemas.openxmlformats.org/officeDocument/2006/relationships/image" Target="../media/image60.png"/><Relationship Id="rId6" Type="http://schemas.openxmlformats.org/officeDocument/2006/relationships/image" Target="../media/image18.png"/><Relationship Id="rId7" Type="http://schemas.openxmlformats.org/officeDocument/2006/relationships/image" Target="../media/image25.png"/><Relationship Id="rId8"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50.png"/><Relationship Id="rId5"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51.png"/><Relationship Id="rId5" Type="http://schemas.openxmlformats.org/officeDocument/2006/relationships/image" Target="../media/image50.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1.png"/><Relationship Id="rId12" Type="http://schemas.openxmlformats.org/officeDocument/2006/relationships/image" Target="../media/image19.png"/><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0.png"/><Relationship Id="rId9"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50.png"/><Relationship Id="rId5"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50.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50.png"/><Relationship Id="rId5"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50.png"/><Relationship Id="rId5"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63.png"/><Relationship Id="rId5" Type="http://schemas.openxmlformats.org/officeDocument/2006/relationships/hyperlink" Target="https://en.wikipedia.org/wiki/K-means_cluster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5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0.png"/><Relationship Id="rId9"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5.png"/><Relationship Id="rId8"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55.png"/><Relationship Id="rId5"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4.png"/><Relationship Id="rId5"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0.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medium.com/mlearning-ai/a-brief-introduction-to-distance-measures-ac89cbd2298" TargetMode="External"/><Relationship Id="rId5"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medium.com/mlearning-ai/a-brief-introduction-to-distance-measures-ac89cbd2298" TargetMode="External"/><Relationship Id="rId5"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Algoritmos basados en distancia</a:t>
            </a:r>
            <a:endParaRPr/>
          </a:p>
        </p:txBody>
      </p:sp>
      <p:sp>
        <p:nvSpPr>
          <p:cNvPr id="61" name="Google Shape;61;p17"/>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Asignando cada dato a un grupo</a:t>
            </a:r>
            <a:endParaRPr/>
          </a:p>
        </p:txBody>
      </p:sp>
      <p:sp>
        <p:nvSpPr>
          <p:cNvPr id="62" name="Google Shape;62;p17"/>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Cyn </a:t>
            </a:r>
            <a:r>
              <a:rPr lang="es"/>
              <a:t>- Matemática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Distancias basadas en la norma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09" name="Shape 209"/>
        <p:cNvGrpSpPr/>
        <p:nvPr/>
      </p:nvGrpSpPr>
      <p:grpSpPr>
        <a:xfrm>
          <a:off x="0" y="0"/>
          <a:ext cx="0" cy="0"/>
          <a:chOff x="0" y="0"/>
          <a:chExt cx="0" cy="0"/>
        </a:xfrm>
      </p:grpSpPr>
      <p:grpSp>
        <p:nvGrpSpPr>
          <p:cNvPr id="210" name="Google Shape;210;p27"/>
          <p:cNvGrpSpPr/>
          <p:nvPr/>
        </p:nvGrpSpPr>
        <p:grpSpPr>
          <a:xfrm>
            <a:off x="0" y="0"/>
            <a:ext cx="9144000" cy="5143500"/>
            <a:chOff x="0" y="0"/>
            <a:chExt cx="9144000" cy="5143500"/>
          </a:xfrm>
        </p:grpSpPr>
        <p:sp>
          <p:nvSpPr>
            <p:cNvPr id="211" name="Google Shape;211;p2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2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13" name="Google Shape;213;p27"/>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Euclídea</a:t>
            </a:r>
            <a:endParaRPr b="1">
              <a:latin typeface="Poppins"/>
              <a:ea typeface="Poppins"/>
              <a:cs typeface="Poppins"/>
              <a:sym typeface="Poppins"/>
            </a:endParaRPr>
          </a:p>
        </p:txBody>
      </p:sp>
      <p:sp>
        <p:nvSpPr>
          <p:cNvPr id="214" name="Google Shape;214;p27"/>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215" name="Google Shape;215;p27"/>
          <p:cNvGrpSpPr/>
          <p:nvPr/>
        </p:nvGrpSpPr>
        <p:grpSpPr>
          <a:xfrm>
            <a:off x="6543675" y="4343400"/>
            <a:ext cx="2714775" cy="839694"/>
            <a:chOff x="6543675" y="4343400"/>
            <a:chExt cx="2714775" cy="839694"/>
          </a:xfrm>
        </p:grpSpPr>
        <p:sp>
          <p:nvSpPr>
            <p:cNvPr id="216" name="Google Shape;216;p2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0" name="Google Shape;220;p27"/>
          <p:cNvPicPr preferRelativeResize="0"/>
          <p:nvPr/>
        </p:nvPicPr>
        <p:blipFill>
          <a:blip r:embed="rId4">
            <a:alphaModFix/>
          </a:blip>
          <a:stretch>
            <a:fillRect/>
          </a:stretch>
        </p:blipFill>
        <p:spPr>
          <a:xfrm>
            <a:off x="1123950" y="1309688"/>
            <a:ext cx="2628900" cy="2828925"/>
          </a:xfrm>
          <a:prstGeom prst="rect">
            <a:avLst/>
          </a:prstGeom>
          <a:noFill/>
          <a:ln>
            <a:noFill/>
          </a:ln>
        </p:spPr>
      </p:pic>
      <p:pic>
        <p:nvPicPr>
          <p:cNvPr id="221" name="Google Shape;221;p27"/>
          <p:cNvPicPr preferRelativeResize="0"/>
          <p:nvPr/>
        </p:nvPicPr>
        <p:blipFill>
          <a:blip r:embed="rId5">
            <a:alphaModFix/>
          </a:blip>
          <a:stretch>
            <a:fillRect/>
          </a:stretch>
        </p:blipFill>
        <p:spPr>
          <a:xfrm>
            <a:off x="4416500" y="2063050"/>
            <a:ext cx="3276600" cy="150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25" name="Shape 225"/>
        <p:cNvGrpSpPr/>
        <p:nvPr/>
      </p:nvGrpSpPr>
      <p:grpSpPr>
        <a:xfrm>
          <a:off x="0" y="0"/>
          <a:ext cx="0" cy="0"/>
          <a:chOff x="0" y="0"/>
          <a:chExt cx="0" cy="0"/>
        </a:xfrm>
      </p:grpSpPr>
      <p:grpSp>
        <p:nvGrpSpPr>
          <p:cNvPr id="226" name="Google Shape;226;p28"/>
          <p:cNvGrpSpPr/>
          <p:nvPr/>
        </p:nvGrpSpPr>
        <p:grpSpPr>
          <a:xfrm>
            <a:off x="0" y="0"/>
            <a:ext cx="9144000" cy="5143500"/>
            <a:chOff x="0" y="0"/>
            <a:chExt cx="9144000" cy="5143500"/>
          </a:xfrm>
        </p:grpSpPr>
        <p:sp>
          <p:nvSpPr>
            <p:cNvPr id="227" name="Google Shape;227;p2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2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29" name="Google Shape;229;p28"/>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Euclídea</a:t>
            </a:r>
            <a:endParaRPr b="1">
              <a:latin typeface="Poppins"/>
              <a:ea typeface="Poppins"/>
              <a:cs typeface="Poppins"/>
              <a:sym typeface="Poppins"/>
            </a:endParaRPr>
          </a:p>
        </p:txBody>
      </p:sp>
      <p:sp>
        <p:nvSpPr>
          <p:cNvPr id="230" name="Google Shape;230;p28"/>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231" name="Google Shape;231;p28"/>
          <p:cNvGrpSpPr/>
          <p:nvPr/>
        </p:nvGrpSpPr>
        <p:grpSpPr>
          <a:xfrm>
            <a:off x="6543675" y="4343400"/>
            <a:ext cx="2714775" cy="839694"/>
            <a:chOff x="6543675" y="4343400"/>
            <a:chExt cx="2714775" cy="839694"/>
          </a:xfrm>
        </p:grpSpPr>
        <p:sp>
          <p:nvSpPr>
            <p:cNvPr id="232" name="Google Shape;232;p2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6" name="Google Shape;236;p28"/>
          <p:cNvPicPr preferRelativeResize="0"/>
          <p:nvPr/>
        </p:nvPicPr>
        <p:blipFill>
          <a:blip r:embed="rId4">
            <a:alphaModFix/>
          </a:blip>
          <a:stretch>
            <a:fillRect/>
          </a:stretch>
        </p:blipFill>
        <p:spPr>
          <a:xfrm>
            <a:off x="1264550" y="1396290"/>
            <a:ext cx="6667500" cy="283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40" name="Shape 240"/>
        <p:cNvGrpSpPr/>
        <p:nvPr/>
      </p:nvGrpSpPr>
      <p:grpSpPr>
        <a:xfrm>
          <a:off x="0" y="0"/>
          <a:ext cx="0" cy="0"/>
          <a:chOff x="0" y="0"/>
          <a:chExt cx="0" cy="0"/>
        </a:xfrm>
      </p:grpSpPr>
      <p:grpSp>
        <p:nvGrpSpPr>
          <p:cNvPr id="241" name="Google Shape;241;p29"/>
          <p:cNvGrpSpPr/>
          <p:nvPr/>
        </p:nvGrpSpPr>
        <p:grpSpPr>
          <a:xfrm>
            <a:off x="0" y="0"/>
            <a:ext cx="9144000" cy="5143500"/>
            <a:chOff x="0" y="0"/>
            <a:chExt cx="9144000" cy="5143500"/>
          </a:xfrm>
        </p:grpSpPr>
        <p:sp>
          <p:nvSpPr>
            <p:cNvPr id="242" name="Google Shape;242;p2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44" name="Google Shape;244;p29"/>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Euclídea</a:t>
            </a:r>
            <a:endParaRPr b="1">
              <a:latin typeface="Poppins"/>
              <a:ea typeface="Poppins"/>
              <a:cs typeface="Poppins"/>
              <a:sym typeface="Poppins"/>
            </a:endParaRPr>
          </a:p>
        </p:txBody>
      </p:sp>
      <p:sp>
        <p:nvSpPr>
          <p:cNvPr id="245" name="Google Shape;245;p29"/>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246" name="Google Shape;246;p29"/>
          <p:cNvPicPr preferRelativeResize="0"/>
          <p:nvPr/>
        </p:nvPicPr>
        <p:blipFill>
          <a:blip r:embed="rId4">
            <a:alphaModFix/>
          </a:blip>
          <a:stretch>
            <a:fillRect/>
          </a:stretch>
        </p:blipFill>
        <p:spPr>
          <a:xfrm>
            <a:off x="4713300" y="1125200"/>
            <a:ext cx="3638550" cy="3638550"/>
          </a:xfrm>
          <a:prstGeom prst="rect">
            <a:avLst/>
          </a:prstGeom>
          <a:noFill/>
          <a:ln>
            <a:noFill/>
          </a:ln>
        </p:spPr>
      </p:pic>
      <p:grpSp>
        <p:nvGrpSpPr>
          <p:cNvPr id="247" name="Google Shape;247;p29"/>
          <p:cNvGrpSpPr/>
          <p:nvPr/>
        </p:nvGrpSpPr>
        <p:grpSpPr>
          <a:xfrm>
            <a:off x="6543675" y="4343400"/>
            <a:ext cx="2714775" cy="839694"/>
            <a:chOff x="6543675" y="4343400"/>
            <a:chExt cx="2714775" cy="839694"/>
          </a:xfrm>
        </p:grpSpPr>
        <p:sp>
          <p:nvSpPr>
            <p:cNvPr id="248" name="Google Shape;248;p2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2" name="Google Shape;252;p29"/>
          <p:cNvPicPr preferRelativeResize="0"/>
          <p:nvPr/>
        </p:nvPicPr>
        <p:blipFill rotWithShape="1">
          <a:blip r:embed="rId5">
            <a:alphaModFix/>
          </a:blip>
          <a:srcRect b="4710" l="11037" r="17615" t="3097"/>
          <a:stretch/>
        </p:blipFill>
        <p:spPr>
          <a:xfrm>
            <a:off x="797400" y="1633050"/>
            <a:ext cx="3581499" cy="26228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56" name="Shape 256"/>
        <p:cNvGrpSpPr/>
        <p:nvPr/>
      </p:nvGrpSpPr>
      <p:grpSpPr>
        <a:xfrm>
          <a:off x="0" y="0"/>
          <a:ext cx="0" cy="0"/>
          <a:chOff x="0" y="0"/>
          <a:chExt cx="0" cy="0"/>
        </a:xfrm>
      </p:grpSpPr>
      <p:grpSp>
        <p:nvGrpSpPr>
          <p:cNvPr id="257" name="Google Shape;257;p30"/>
          <p:cNvGrpSpPr/>
          <p:nvPr/>
        </p:nvGrpSpPr>
        <p:grpSpPr>
          <a:xfrm>
            <a:off x="0" y="0"/>
            <a:ext cx="9144000" cy="5143500"/>
            <a:chOff x="0" y="0"/>
            <a:chExt cx="9144000" cy="5143500"/>
          </a:xfrm>
        </p:grpSpPr>
        <p:sp>
          <p:nvSpPr>
            <p:cNvPr id="258" name="Google Shape;258;p3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60" name="Google Shape;260;p30"/>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Manhattan</a:t>
            </a:r>
            <a:endParaRPr b="1">
              <a:latin typeface="Poppins"/>
              <a:ea typeface="Poppins"/>
              <a:cs typeface="Poppins"/>
              <a:sym typeface="Poppins"/>
            </a:endParaRPr>
          </a:p>
        </p:txBody>
      </p:sp>
      <p:sp>
        <p:nvSpPr>
          <p:cNvPr id="261" name="Google Shape;261;p30"/>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262" name="Google Shape;262;p30"/>
          <p:cNvGrpSpPr/>
          <p:nvPr/>
        </p:nvGrpSpPr>
        <p:grpSpPr>
          <a:xfrm>
            <a:off x="6543675" y="4343400"/>
            <a:ext cx="2714775" cy="839694"/>
            <a:chOff x="6543675" y="4343400"/>
            <a:chExt cx="2714775" cy="839694"/>
          </a:xfrm>
        </p:grpSpPr>
        <p:sp>
          <p:nvSpPr>
            <p:cNvPr id="263" name="Google Shape;263;p3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7" name="Google Shape;267;p30"/>
          <p:cNvPicPr preferRelativeResize="0"/>
          <p:nvPr/>
        </p:nvPicPr>
        <p:blipFill>
          <a:blip r:embed="rId4">
            <a:alphaModFix/>
          </a:blip>
          <a:stretch>
            <a:fillRect/>
          </a:stretch>
        </p:blipFill>
        <p:spPr>
          <a:xfrm>
            <a:off x="1165363" y="1493626"/>
            <a:ext cx="2455800" cy="2609275"/>
          </a:xfrm>
          <a:prstGeom prst="rect">
            <a:avLst/>
          </a:prstGeom>
          <a:noFill/>
          <a:ln>
            <a:noFill/>
          </a:ln>
        </p:spPr>
      </p:pic>
      <p:pic>
        <p:nvPicPr>
          <p:cNvPr id="268" name="Google Shape;268;p30"/>
          <p:cNvPicPr preferRelativeResize="0"/>
          <p:nvPr/>
        </p:nvPicPr>
        <p:blipFill>
          <a:blip r:embed="rId5">
            <a:alphaModFix/>
          </a:blip>
          <a:stretch>
            <a:fillRect/>
          </a:stretch>
        </p:blipFill>
        <p:spPr>
          <a:xfrm>
            <a:off x="4566475" y="2236288"/>
            <a:ext cx="2743200" cy="1123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72" name="Shape 272"/>
        <p:cNvGrpSpPr/>
        <p:nvPr/>
      </p:nvGrpSpPr>
      <p:grpSpPr>
        <a:xfrm>
          <a:off x="0" y="0"/>
          <a:ext cx="0" cy="0"/>
          <a:chOff x="0" y="0"/>
          <a:chExt cx="0" cy="0"/>
        </a:xfrm>
      </p:grpSpPr>
      <p:grpSp>
        <p:nvGrpSpPr>
          <p:cNvPr id="273" name="Google Shape;273;p31"/>
          <p:cNvGrpSpPr/>
          <p:nvPr/>
        </p:nvGrpSpPr>
        <p:grpSpPr>
          <a:xfrm>
            <a:off x="0" y="0"/>
            <a:ext cx="9144000" cy="5143500"/>
            <a:chOff x="0" y="0"/>
            <a:chExt cx="9144000" cy="5143500"/>
          </a:xfrm>
        </p:grpSpPr>
        <p:sp>
          <p:nvSpPr>
            <p:cNvPr id="274" name="Google Shape;274;p3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3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76" name="Google Shape;276;p31"/>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Manhattan</a:t>
            </a:r>
            <a:endParaRPr b="1">
              <a:latin typeface="Poppins"/>
              <a:ea typeface="Poppins"/>
              <a:cs typeface="Poppins"/>
              <a:sym typeface="Poppins"/>
            </a:endParaRPr>
          </a:p>
        </p:txBody>
      </p:sp>
      <p:sp>
        <p:nvSpPr>
          <p:cNvPr id="277" name="Google Shape;277;p31"/>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278" name="Google Shape;278;p31"/>
          <p:cNvPicPr preferRelativeResize="0"/>
          <p:nvPr/>
        </p:nvPicPr>
        <p:blipFill>
          <a:blip r:embed="rId4">
            <a:alphaModFix/>
          </a:blip>
          <a:stretch>
            <a:fillRect/>
          </a:stretch>
        </p:blipFill>
        <p:spPr>
          <a:xfrm>
            <a:off x="4713300" y="1125200"/>
            <a:ext cx="3638550" cy="3638550"/>
          </a:xfrm>
          <a:prstGeom prst="rect">
            <a:avLst/>
          </a:prstGeom>
          <a:noFill/>
          <a:ln>
            <a:noFill/>
          </a:ln>
        </p:spPr>
      </p:pic>
      <p:grpSp>
        <p:nvGrpSpPr>
          <p:cNvPr id="279" name="Google Shape;279;p31"/>
          <p:cNvGrpSpPr/>
          <p:nvPr/>
        </p:nvGrpSpPr>
        <p:grpSpPr>
          <a:xfrm>
            <a:off x="6543675" y="4343400"/>
            <a:ext cx="2714775" cy="839694"/>
            <a:chOff x="6543675" y="4343400"/>
            <a:chExt cx="2714775" cy="839694"/>
          </a:xfrm>
        </p:grpSpPr>
        <p:sp>
          <p:nvSpPr>
            <p:cNvPr id="280" name="Google Shape;280;p3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4" name="Google Shape;284;p31"/>
          <p:cNvPicPr preferRelativeResize="0"/>
          <p:nvPr/>
        </p:nvPicPr>
        <p:blipFill>
          <a:blip r:embed="rId5">
            <a:alphaModFix/>
          </a:blip>
          <a:stretch>
            <a:fillRect/>
          </a:stretch>
        </p:blipFill>
        <p:spPr>
          <a:xfrm>
            <a:off x="797403" y="1518963"/>
            <a:ext cx="3581501" cy="2851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88" name="Shape 288"/>
        <p:cNvGrpSpPr/>
        <p:nvPr/>
      </p:nvGrpSpPr>
      <p:grpSpPr>
        <a:xfrm>
          <a:off x="0" y="0"/>
          <a:ext cx="0" cy="0"/>
          <a:chOff x="0" y="0"/>
          <a:chExt cx="0" cy="0"/>
        </a:xfrm>
      </p:grpSpPr>
      <p:grpSp>
        <p:nvGrpSpPr>
          <p:cNvPr id="289" name="Google Shape;289;p32"/>
          <p:cNvGrpSpPr/>
          <p:nvPr/>
        </p:nvGrpSpPr>
        <p:grpSpPr>
          <a:xfrm>
            <a:off x="0" y="0"/>
            <a:ext cx="9144000" cy="5143500"/>
            <a:chOff x="0" y="0"/>
            <a:chExt cx="9144000" cy="5143500"/>
          </a:xfrm>
        </p:grpSpPr>
        <p:sp>
          <p:nvSpPr>
            <p:cNvPr id="290" name="Google Shape;290;p3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3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92" name="Google Shape;292;p32"/>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Euclídea</a:t>
            </a:r>
            <a:endParaRPr b="1">
              <a:latin typeface="Poppins"/>
              <a:ea typeface="Poppins"/>
              <a:cs typeface="Poppins"/>
              <a:sym typeface="Poppins"/>
            </a:endParaRPr>
          </a:p>
        </p:txBody>
      </p:sp>
      <p:sp>
        <p:nvSpPr>
          <p:cNvPr id="293" name="Google Shape;293;p32"/>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294" name="Google Shape;294;p32"/>
          <p:cNvPicPr preferRelativeResize="0"/>
          <p:nvPr/>
        </p:nvPicPr>
        <p:blipFill>
          <a:blip r:embed="rId4">
            <a:alphaModFix/>
          </a:blip>
          <a:stretch>
            <a:fillRect/>
          </a:stretch>
        </p:blipFill>
        <p:spPr>
          <a:xfrm>
            <a:off x="4713300" y="1125200"/>
            <a:ext cx="3638550" cy="3638550"/>
          </a:xfrm>
          <a:prstGeom prst="rect">
            <a:avLst/>
          </a:prstGeom>
          <a:noFill/>
          <a:ln>
            <a:noFill/>
          </a:ln>
        </p:spPr>
      </p:pic>
      <p:grpSp>
        <p:nvGrpSpPr>
          <p:cNvPr id="295" name="Google Shape;295;p32"/>
          <p:cNvGrpSpPr/>
          <p:nvPr/>
        </p:nvGrpSpPr>
        <p:grpSpPr>
          <a:xfrm>
            <a:off x="6543675" y="4343400"/>
            <a:ext cx="2714775" cy="839694"/>
            <a:chOff x="6543675" y="4343400"/>
            <a:chExt cx="2714775" cy="839694"/>
          </a:xfrm>
        </p:grpSpPr>
        <p:sp>
          <p:nvSpPr>
            <p:cNvPr id="296" name="Google Shape;296;p3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0" name="Google Shape;300;p32"/>
          <p:cNvPicPr preferRelativeResize="0"/>
          <p:nvPr/>
        </p:nvPicPr>
        <p:blipFill rotWithShape="1">
          <a:blip r:embed="rId5">
            <a:alphaModFix/>
          </a:blip>
          <a:srcRect b="4710" l="11037" r="17615" t="3097"/>
          <a:stretch/>
        </p:blipFill>
        <p:spPr>
          <a:xfrm>
            <a:off x="797400" y="1633050"/>
            <a:ext cx="3581499" cy="26228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04" name="Shape 304"/>
        <p:cNvGrpSpPr/>
        <p:nvPr/>
      </p:nvGrpSpPr>
      <p:grpSpPr>
        <a:xfrm>
          <a:off x="0" y="0"/>
          <a:ext cx="0" cy="0"/>
          <a:chOff x="0" y="0"/>
          <a:chExt cx="0" cy="0"/>
        </a:xfrm>
      </p:grpSpPr>
      <p:grpSp>
        <p:nvGrpSpPr>
          <p:cNvPr id="305" name="Google Shape;305;p33"/>
          <p:cNvGrpSpPr/>
          <p:nvPr/>
        </p:nvGrpSpPr>
        <p:grpSpPr>
          <a:xfrm>
            <a:off x="0" y="0"/>
            <a:ext cx="9144000" cy="5143500"/>
            <a:chOff x="0" y="0"/>
            <a:chExt cx="9144000" cy="5143500"/>
          </a:xfrm>
        </p:grpSpPr>
        <p:sp>
          <p:nvSpPr>
            <p:cNvPr id="306" name="Google Shape;306;p3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08" name="Google Shape;308;p33"/>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Chebyshev</a:t>
            </a:r>
            <a:endParaRPr b="1">
              <a:latin typeface="Poppins"/>
              <a:ea typeface="Poppins"/>
              <a:cs typeface="Poppins"/>
              <a:sym typeface="Poppins"/>
            </a:endParaRPr>
          </a:p>
        </p:txBody>
      </p:sp>
      <p:sp>
        <p:nvSpPr>
          <p:cNvPr id="309" name="Google Shape;309;p33"/>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310" name="Google Shape;310;p33"/>
          <p:cNvGrpSpPr/>
          <p:nvPr/>
        </p:nvGrpSpPr>
        <p:grpSpPr>
          <a:xfrm>
            <a:off x="6543675" y="4343400"/>
            <a:ext cx="2714775" cy="839694"/>
            <a:chOff x="6543675" y="4343400"/>
            <a:chExt cx="2714775" cy="839694"/>
          </a:xfrm>
        </p:grpSpPr>
        <p:sp>
          <p:nvSpPr>
            <p:cNvPr id="311" name="Google Shape;311;p3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5" name="Google Shape;315;p33"/>
          <p:cNvPicPr preferRelativeResize="0"/>
          <p:nvPr/>
        </p:nvPicPr>
        <p:blipFill>
          <a:blip r:embed="rId4">
            <a:alphaModFix/>
          </a:blip>
          <a:stretch>
            <a:fillRect/>
          </a:stretch>
        </p:blipFill>
        <p:spPr>
          <a:xfrm>
            <a:off x="1074050" y="1426663"/>
            <a:ext cx="2638425" cy="2743200"/>
          </a:xfrm>
          <a:prstGeom prst="rect">
            <a:avLst/>
          </a:prstGeom>
          <a:noFill/>
          <a:ln>
            <a:noFill/>
          </a:ln>
        </p:spPr>
      </p:pic>
      <p:pic>
        <p:nvPicPr>
          <p:cNvPr id="316" name="Google Shape;316;p33"/>
          <p:cNvPicPr preferRelativeResize="0"/>
          <p:nvPr/>
        </p:nvPicPr>
        <p:blipFill>
          <a:blip r:embed="rId5">
            <a:alphaModFix/>
          </a:blip>
          <a:stretch>
            <a:fillRect/>
          </a:stretch>
        </p:blipFill>
        <p:spPr>
          <a:xfrm>
            <a:off x="4566475" y="2345838"/>
            <a:ext cx="2990850" cy="904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20" name="Shape 320"/>
        <p:cNvGrpSpPr/>
        <p:nvPr/>
      </p:nvGrpSpPr>
      <p:grpSpPr>
        <a:xfrm>
          <a:off x="0" y="0"/>
          <a:ext cx="0" cy="0"/>
          <a:chOff x="0" y="0"/>
          <a:chExt cx="0" cy="0"/>
        </a:xfrm>
      </p:grpSpPr>
      <p:grpSp>
        <p:nvGrpSpPr>
          <p:cNvPr id="321" name="Google Shape;321;p34"/>
          <p:cNvGrpSpPr/>
          <p:nvPr/>
        </p:nvGrpSpPr>
        <p:grpSpPr>
          <a:xfrm>
            <a:off x="0" y="0"/>
            <a:ext cx="9144000" cy="5143500"/>
            <a:chOff x="0" y="0"/>
            <a:chExt cx="9144000" cy="5143500"/>
          </a:xfrm>
        </p:grpSpPr>
        <p:sp>
          <p:nvSpPr>
            <p:cNvPr id="322" name="Google Shape;322;p3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3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24" name="Google Shape;324;p34"/>
          <p:cNvSpPr txBox="1"/>
          <p:nvPr>
            <p:ph idx="4294967295" type="title"/>
          </p:nvPr>
        </p:nvSpPr>
        <p:spPr>
          <a:xfrm>
            <a:off x="715553" y="196125"/>
            <a:ext cx="77655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Sobre Euclideana, Manhattan y Chebyshev</a:t>
            </a:r>
            <a:endParaRPr b="1">
              <a:latin typeface="Poppins"/>
              <a:ea typeface="Poppins"/>
              <a:cs typeface="Poppins"/>
              <a:sym typeface="Poppins"/>
            </a:endParaRPr>
          </a:p>
        </p:txBody>
      </p:sp>
      <p:sp>
        <p:nvSpPr>
          <p:cNvPr id="325" name="Google Shape;325;p34"/>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326" name="Google Shape;326;p34"/>
          <p:cNvGrpSpPr/>
          <p:nvPr/>
        </p:nvGrpSpPr>
        <p:grpSpPr>
          <a:xfrm>
            <a:off x="6543675" y="4343400"/>
            <a:ext cx="2714775" cy="839694"/>
            <a:chOff x="6543675" y="4343400"/>
            <a:chExt cx="2714775" cy="839694"/>
          </a:xfrm>
        </p:grpSpPr>
        <p:sp>
          <p:nvSpPr>
            <p:cNvPr id="327" name="Google Shape;327;p3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1" name="Google Shape;331;p34"/>
          <p:cNvPicPr preferRelativeResize="0"/>
          <p:nvPr/>
        </p:nvPicPr>
        <p:blipFill>
          <a:blip r:embed="rId4">
            <a:alphaModFix/>
          </a:blip>
          <a:stretch>
            <a:fillRect/>
          </a:stretch>
        </p:blipFill>
        <p:spPr>
          <a:xfrm>
            <a:off x="3188600" y="1524000"/>
            <a:ext cx="2819400" cy="281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35" name="Shape 335"/>
        <p:cNvGrpSpPr/>
        <p:nvPr/>
      </p:nvGrpSpPr>
      <p:grpSpPr>
        <a:xfrm>
          <a:off x="0" y="0"/>
          <a:ext cx="0" cy="0"/>
          <a:chOff x="0" y="0"/>
          <a:chExt cx="0" cy="0"/>
        </a:xfrm>
      </p:grpSpPr>
      <p:grpSp>
        <p:nvGrpSpPr>
          <p:cNvPr id="336" name="Google Shape;336;p35"/>
          <p:cNvGrpSpPr/>
          <p:nvPr/>
        </p:nvGrpSpPr>
        <p:grpSpPr>
          <a:xfrm>
            <a:off x="0" y="0"/>
            <a:ext cx="9144000" cy="5143500"/>
            <a:chOff x="0" y="0"/>
            <a:chExt cx="9144000" cy="5143500"/>
          </a:xfrm>
        </p:grpSpPr>
        <p:sp>
          <p:nvSpPr>
            <p:cNvPr id="337" name="Google Shape;337;p3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3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39" name="Google Shape;339;p35"/>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Minkowski</a:t>
            </a:r>
            <a:endParaRPr b="1">
              <a:latin typeface="Poppins"/>
              <a:ea typeface="Poppins"/>
              <a:cs typeface="Poppins"/>
              <a:sym typeface="Poppins"/>
            </a:endParaRPr>
          </a:p>
        </p:txBody>
      </p:sp>
      <p:sp>
        <p:nvSpPr>
          <p:cNvPr id="340" name="Google Shape;340;p35"/>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341" name="Google Shape;341;p35"/>
          <p:cNvGrpSpPr/>
          <p:nvPr/>
        </p:nvGrpSpPr>
        <p:grpSpPr>
          <a:xfrm>
            <a:off x="6543675" y="4343400"/>
            <a:ext cx="2714775" cy="839694"/>
            <a:chOff x="6543675" y="4343400"/>
            <a:chExt cx="2714775" cy="839694"/>
          </a:xfrm>
        </p:grpSpPr>
        <p:sp>
          <p:nvSpPr>
            <p:cNvPr id="342" name="Google Shape;342;p3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6" name="Google Shape;346;p35"/>
          <p:cNvPicPr preferRelativeResize="0"/>
          <p:nvPr/>
        </p:nvPicPr>
        <p:blipFill>
          <a:blip r:embed="rId4">
            <a:alphaModFix/>
          </a:blip>
          <a:stretch>
            <a:fillRect/>
          </a:stretch>
        </p:blipFill>
        <p:spPr>
          <a:xfrm>
            <a:off x="1278815" y="1460216"/>
            <a:ext cx="2392253" cy="2655400"/>
          </a:xfrm>
          <a:prstGeom prst="rect">
            <a:avLst/>
          </a:prstGeom>
          <a:noFill/>
          <a:ln>
            <a:noFill/>
          </a:ln>
        </p:spPr>
      </p:pic>
      <p:pic>
        <p:nvPicPr>
          <p:cNvPr id="347" name="Google Shape;347;p35"/>
          <p:cNvPicPr preferRelativeResize="0"/>
          <p:nvPr/>
        </p:nvPicPr>
        <p:blipFill>
          <a:blip r:embed="rId5">
            <a:alphaModFix/>
          </a:blip>
          <a:stretch>
            <a:fillRect/>
          </a:stretch>
        </p:blipFill>
        <p:spPr>
          <a:xfrm>
            <a:off x="4416488" y="2058275"/>
            <a:ext cx="3133725" cy="1514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6" name="Shape 66"/>
        <p:cNvGrpSpPr/>
        <p:nvPr/>
      </p:nvGrpSpPr>
      <p:grpSpPr>
        <a:xfrm>
          <a:off x="0" y="0"/>
          <a:ext cx="0" cy="0"/>
          <a:chOff x="0" y="0"/>
          <a:chExt cx="0" cy="0"/>
        </a:xfrm>
      </p:grpSpPr>
      <p:grpSp>
        <p:nvGrpSpPr>
          <p:cNvPr id="67" name="Google Shape;67;p18"/>
          <p:cNvGrpSpPr/>
          <p:nvPr/>
        </p:nvGrpSpPr>
        <p:grpSpPr>
          <a:xfrm>
            <a:off x="0" y="0"/>
            <a:ext cx="9144000" cy="5143500"/>
            <a:chOff x="0" y="0"/>
            <a:chExt cx="9144000" cy="5143500"/>
          </a:xfrm>
        </p:grpSpPr>
        <p:sp>
          <p:nvSpPr>
            <p:cNvPr id="68" name="Google Shape;68;p1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pic>
        <p:nvPicPr>
          <p:cNvPr id="70" name="Google Shape;70;p18"/>
          <p:cNvPicPr preferRelativeResize="0"/>
          <p:nvPr/>
        </p:nvPicPr>
        <p:blipFill>
          <a:blip r:embed="rId4">
            <a:alphaModFix/>
          </a:blip>
          <a:stretch>
            <a:fillRect/>
          </a:stretch>
        </p:blipFill>
        <p:spPr>
          <a:xfrm>
            <a:off x="4638469" y="637973"/>
            <a:ext cx="4505526" cy="4505526"/>
          </a:xfrm>
          <a:prstGeom prst="rect">
            <a:avLst/>
          </a:prstGeom>
          <a:noFill/>
          <a:ln>
            <a:noFill/>
          </a:ln>
        </p:spPr>
      </p:pic>
      <p:sp>
        <p:nvSpPr>
          <p:cNvPr id="71" name="Google Shape;71;p18"/>
          <p:cNvSpPr txBox="1"/>
          <p:nvPr>
            <p:ph idx="4294967295" type="title"/>
          </p:nvPr>
        </p:nvSpPr>
        <p:spPr>
          <a:xfrm>
            <a:off x="715550" y="196125"/>
            <a:ext cx="69351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latin typeface="Poppins"/>
                <a:ea typeface="Poppins"/>
                <a:cs typeface="Poppins"/>
                <a:sym typeface="Poppins"/>
              </a:rPr>
              <a:t>Algoritmos basados en representantes</a:t>
            </a:r>
            <a:endParaRPr b="1">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b="1">
              <a:latin typeface="Poppins"/>
              <a:ea typeface="Poppins"/>
              <a:cs typeface="Poppins"/>
              <a:sym typeface="Poppins"/>
            </a:endParaRPr>
          </a:p>
          <a:p>
            <a:pPr indent="0" lvl="0" marL="0" rtl="0" algn="l">
              <a:spcBef>
                <a:spcPts val="0"/>
              </a:spcBef>
              <a:spcAft>
                <a:spcPts val="0"/>
              </a:spcAft>
              <a:buNone/>
            </a:pPr>
            <a:r>
              <a:t/>
            </a:r>
            <a:endParaRPr b="1">
              <a:latin typeface="Poppins"/>
              <a:ea typeface="Poppins"/>
              <a:cs typeface="Poppins"/>
              <a:sym typeface="Poppins"/>
            </a:endParaRPr>
          </a:p>
        </p:txBody>
      </p:sp>
      <p:grpSp>
        <p:nvGrpSpPr>
          <p:cNvPr id="72" name="Google Shape;72;p18"/>
          <p:cNvGrpSpPr/>
          <p:nvPr/>
        </p:nvGrpSpPr>
        <p:grpSpPr>
          <a:xfrm>
            <a:off x="6543675" y="4343400"/>
            <a:ext cx="2714775" cy="839694"/>
            <a:chOff x="6543675" y="4343400"/>
            <a:chExt cx="2714775" cy="839694"/>
          </a:xfrm>
        </p:grpSpPr>
        <p:sp>
          <p:nvSpPr>
            <p:cNvPr id="73" name="Google Shape;73;p1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8"/>
          <p:cNvSpPr/>
          <p:nvPr/>
        </p:nvSpPr>
        <p:spPr>
          <a:xfrm>
            <a:off x="598125" y="2090488"/>
            <a:ext cx="5136600" cy="1149900"/>
          </a:xfrm>
          <a:prstGeom prst="wedgeRoundRectCallout">
            <a:avLst>
              <a:gd fmla="val 59577" name="adj1"/>
              <a:gd fmla="val 52702" name="adj2"/>
              <a:gd fmla="val 0" name="adj3"/>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idx="4294967295" type="title"/>
          </p:nvPr>
        </p:nvSpPr>
        <p:spPr>
          <a:xfrm>
            <a:off x="730375" y="2146363"/>
            <a:ext cx="4864500" cy="10488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Se basan en nociones intuitivas de </a:t>
            </a:r>
            <a:r>
              <a:rPr b="1" lang="es" sz="1400">
                <a:solidFill>
                  <a:srgbClr val="FF5BC4"/>
                </a:solidFill>
                <a:latin typeface="Poppins"/>
                <a:ea typeface="Poppins"/>
                <a:cs typeface="Poppins"/>
                <a:sym typeface="Poppins"/>
              </a:rPr>
              <a:t>distancia </a:t>
            </a:r>
            <a:r>
              <a:rPr lang="es" sz="1400">
                <a:latin typeface="Poppins"/>
                <a:ea typeface="Poppins"/>
                <a:cs typeface="Poppins"/>
                <a:sym typeface="Poppins"/>
              </a:rPr>
              <a:t>para </a:t>
            </a:r>
            <a:r>
              <a:rPr b="1" lang="es" sz="1400">
                <a:solidFill>
                  <a:srgbClr val="1BBC9B"/>
                </a:solidFill>
                <a:latin typeface="Poppins"/>
                <a:ea typeface="Poppins"/>
                <a:cs typeface="Poppins"/>
                <a:sym typeface="Poppins"/>
              </a:rPr>
              <a:t>agrupar </a:t>
            </a:r>
            <a:r>
              <a:rPr lang="es" sz="1400">
                <a:latin typeface="Poppins"/>
                <a:ea typeface="Poppins"/>
                <a:cs typeface="Poppins"/>
                <a:sym typeface="Poppins"/>
              </a:rPr>
              <a:t>puntos de datos.</a:t>
            </a:r>
            <a:endParaRPr sz="1400">
              <a:latin typeface="Poppins"/>
              <a:ea typeface="Poppins"/>
              <a:cs typeface="Poppins"/>
              <a:sym typeface="Poppins"/>
            </a:endParaRPr>
          </a:p>
        </p:txBody>
      </p:sp>
      <p:sp>
        <p:nvSpPr>
          <p:cNvPr id="79" name="Google Shape;79;p18"/>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159.</a:t>
            </a:r>
            <a:endParaRPr i="1" sz="900">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Otros tipos de distancia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56" name="Shape 356"/>
        <p:cNvGrpSpPr/>
        <p:nvPr/>
      </p:nvGrpSpPr>
      <p:grpSpPr>
        <a:xfrm>
          <a:off x="0" y="0"/>
          <a:ext cx="0" cy="0"/>
          <a:chOff x="0" y="0"/>
          <a:chExt cx="0" cy="0"/>
        </a:xfrm>
      </p:grpSpPr>
      <p:grpSp>
        <p:nvGrpSpPr>
          <p:cNvPr id="357" name="Google Shape;357;p37"/>
          <p:cNvGrpSpPr/>
          <p:nvPr/>
        </p:nvGrpSpPr>
        <p:grpSpPr>
          <a:xfrm>
            <a:off x="0" y="0"/>
            <a:ext cx="9144000" cy="5143500"/>
            <a:chOff x="0" y="0"/>
            <a:chExt cx="9144000" cy="5143500"/>
          </a:xfrm>
        </p:grpSpPr>
        <p:sp>
          <p:nvSpPr>
            <p:cNvPr id="358" name="Google Shape;358;p3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3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60" name="Google Shape;360;p37"/>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Hamming</a:t>
            </a:r>
            <a:endParaRPr b="1">
              <a:latin typeface="Poppins"/>
              <a:ea typeface="Poppins"/>
              <a:cs typeface="Poppins"/>
              <a:sym typeface="Poppins"/>
            </a:endParaRPr>
          </a:p>
        </p:txBody>
      </p:sp>
      <p:sp>
        <p:nvSpPr>
          <p:cNvPr id="361" name="Google Shape;361;p37"/>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362" name="Google Shape;362;p37"/>
          <p:cNvGrpSpPr/>
          <p:nvPr/>
        </p:nvGrpSpPr>
        <p:grpSpPr>
          <a:xfrm>
            <a:off x="6543675" y="4343400"/>
            <a:ext cx="2714775" cy="839694"/>
            <a:chOff x="6543675" y="4343400"/>
            <a:chExt cx="2714775" cy="839694"/>
          </a:xfrm>
        </p:grpSpPr>
        <p:sp>
          <p:nvSpPr>
            <p:cNvPr id="363" name="Google Shape;363;p3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7" name="Google Shape;367;p37"/>
          <p:cNvPicPr preferRelativeResize="0"/>
          <p:nvPr/>
        </p:nvPicPr>
        <p:blipFill>
          <a:blip r:embed="rId4">
            <a:alphaModFix/>
          </a:blip>
          <a:stretch>
            <a:fillRect/>
          </a:stretch>
        </p:blipFill>
        <p:spPr>
          <a:xfrm>
            <a:off x="1550300" y="1553450"/>
            <a:ext cx="6096000" cy="2524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71" name="Shape 371"/>
        <p:cNvGrpSpPr/>
        <p:nvPr/>
      </p:nvGrpSpPr>
      <p:grpSpPr>
        <a:xfrm>
          <a:off x="0" y="0"/>
          <a:ext cx="0" cy="0"/>
          <a:chOff x="0" y="0"/>
          <a:chExt cx="0" cy="0"/>
        </a:xfrm>
      </p:grpSpPr>
      <p:grpSp>
        <p:nvGrpSpPr>
          <p:cNvPr id="372" name="Google Shape;372;p38"/>
          <p:cNvGrpSpPr/>
          <p:nvPr/>
        </p:nvGrpSpPr>
        <p:grpSpPr>
          <a:xfrm>
            <a:off x="0" y="0"/>
            <a:ext cx="9144000" cy="5143500"/>
            <a:chOff x="0" y="0"/>
            <a:chExt cx="9144000" cy="5143500"/>
          </a:xfrm>
        </p:grpSpPr>
        <p:sp>
          <p:nvSpPr>
            <p:cNvPr id="373" name="Google Shape;373;p3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3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75" name="Google Shape;375;p38"/>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Hamming*</a:t>
            </a:r>
            <a:endParaRPr b="1">
              <a:latin typeface="Poppins"/>
              <a:ea typeface="Poppins"/>
              <a:cs typeface="Poppins"/>
              <a:sym typeface="Poppins"/>
            </a:endParaRPr>
          </a:p>
        </p:txBody>
      </p:sp>
      <p:sp>
        <p:nvSpPr>
          <p:cNvPr id="376" name="Google Shape;376;p38"/>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377" name="Google Shape;377;p38"/>
          <p:cNvGrpSpPr/>
          <p:nvPr/>
        </p:nvGrpSpPr>
        <p:grpSpPr>
          <a:xfrm>
            <a:off x="6543675" y="4343400"/>
            <a:ext cx="2714775" cy="839694"/>
            <a:chOff x="6543675" y="4343400"/>
            <a:chExt cx="2714775" cy="839694"/>
          </a:xfrm>
        </p:grpSpPr>
        <p:sp>
          <p:nvSpPr>
            <p:cNvPr id="378" name="Google Shape;378;p3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2" name="Google Shape;382;p38"/>
          <p:cNvPicPr preferRelativeResize="0"/>
          <p:nvPr/>
        </p:nvPicPr>
        <p:blipFill>
          <a:blip r:embed="rId4">
            <a:alphaModFix/>
          </a:blip>
          <a:stretch>
            <a:fillRect/>
          </a:stretch>
        </p:blipFill>
        <p:spPr>
          <a:xfrm>
            <a:off x="2190750" y="2195513"/>
            <a:ext cx="4762500" cy="752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86" name="Shape 386"/>
        <p:cNvGrpSpPr/>
        <p:nvPr/>
      </p:nvGrpSpPr>
      <p:grpSpPr>
        <a:xfrm>
          <a:off x="0" y="0"/>
          <a:ext cx="0" cy="0"/>
          <a:chOff x="0" y="0"/>
          <a:chExt cx="0" cy="0"/>
        </a:xfrm>
      </p:grpSpPr>
      <p:grpSp>
        <p:nvGrpSpPr>
          <p:cNvPr id="387" name="Google Shape;387;p39"/>
          <p:cNvGrpSpPr/>
          <p:nvPr/>
        </p:nvGrpSpPr>
        <p:grpSpPr>
          <a:xfrm>
            <a:off x="0" y="0"/>
            <a:ext cx="9144000" cy="5143500"/>
            <a:chOff x="0" y="0"/>
            <a:chExt cx="9144000" cy="5143500"/>
          </a:xfrm>
        </p:grpSpPr>
        <p:sp>
          <p:nvSpPr>
            <p:cNvPr id="388" name="Google Shape;388;p3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3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90" name="Google Shape;390;p39"/>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Hamming*</a:t>
            </a:r>
            <a:endParaRPr b="1">
              <a:latin typeface="Poppins"/>
              <a:ea typeface="Poppins"/>
              <a:cs typeface="Poppins"/>
              <a:sym typeface="Poppins"/>
            </a:endParaRPr>
          </a:p>
        </p:txBody>
      </p:sp>
      <p:sp>
        <p:nvSpPr>
          <p:cNvPr id="391" name="Google Shape;391;p39"/>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392" name="Google Shape;392;p39"/>
          <p:cNvGrpSpPr/>
          <p:nvPr/>
        </p:nvGrpSpPr>
        <p:grpSpPr>
          <a:xfrm>
            <a:off x="6543675" y="4343400"/>
            <a:ext cx="2714775" cy="839694"/>
            <a:chOff x="6543675" y="4343400"/>
            <a:chExt cx="2714775" cy="839694"/>
          </a:xfrm>
        </p:grpSpPr>
        <p:sp>
          <p:nvSpPr>
            <p:cNvPr id="393" name="Google Shape;393;p3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7" name="Google Shape;397;p39"/>
          <p:cNvPicPr preferRelativeResize="0"/>
          <p:nvPr/>
        </p:nvPicPr>
        <p:blipFill>
          <a:blip r:embed="rId4">
            <a:alphaModFix/>
          </a:blip>
          <a:stretch>
            <a:fillRect/>
          </a:stretch>
        </p:blipFill>
        <p:spPr>
          <a:xfrm>
            <a:off x="2190750" y="1532607"/>
            <a:ext cx="4762499" cy="25658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01" name="Shape 401"/>
        <p:cNvGrpSpPr/>
        <p:nvPr/>
      </p:nvGrpSpPr>
      <p:grpSpPr>
        <a:xfrm>
          <a:off x="0" y="0"/>
          <a:ext cx="0" cy="0"/>
          <a:chOff x="0" y="0"/>
          <a:chExt cx="0" cy="0"/>
        </a:xfrm>
      </p:grpSpPr>
      <p:grpSp>
        <p:nvGrpSpPr>
          <p:cNvPr id="402" name="Google Shape;402;p40"/>
          <p:cNvGrpSpPr/>
          <p:nvPr/>
        </p:nvGrpSpPr>
        <p:grpSpPr>
          <a:xfrm>
            <a:off x="0" y="0"/>
            <a:ext cx="9144000" cy="5143500"/>
            <a:chOff x="0" y="0"/>
            <a:chExt cx="9144000" cy="5143500"/>
          </a:xfrm>
        </p:grpSpPr>
        <p:sp>
          <p:nvSpPr>
            <p:cNvPr id="403" name="Google Shape;403;p4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4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05" name="Google Shape;405;p40"/>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Coseno</a:t>
            </a:r>
            <a:endParaRPr b="1">
              <a:latin typeface="Poppins"/>
              <a:ea typeface="Poppins"/>
              <a:cs typeface="Poppins"/>
              <a:sym typeface="Poppins"/>
            </a:endParaRPr>
          </a:p>
        </p:txBody>
      </p:sp>
      <p:sp>
        <p:nvSpPr>
          <p:cNvPr id="406" name="Google Shape;406;p40"/>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407" name="Google Shape;407;p40"/>
          <p:cNvGrpSpPr/>
          <p:nvPr/>
        </p:nvGrpSpPr>
        <p:grpSpPr>
          <a:xfrm>
            <a:off x="6543675" y="4343400"/>
            <a:ext cx="2714775" cy="839694"/>
            <a:chOff x="6543675" y="4343400"/>
            <a:chExt cx="2714775" cy="839694"/>
          </a:xfrm>
        </p:grpSpPr>
        <p:sp>
          <p:nvSpPr>
            <p:cNvPr id="408" name="Google Shape;408;p4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2" name="Google Shape;412;p40"/>
          <p:cNvPicPr preferRelativeResize="0"/>
          <p:nvPr/>
        </p:nvPicPr>
        <p:blipFill rotWithShape="1">
          <a:blip r:embed="rId4">
            <a:alphaModFix/>
          </a:blip>
          <a:srcRect b="51188" l="81803" r="0" t="0"/>
          <a:stretch/>
        </p:blipFill>
        <p:spPr>
          <a:xfrm>
            <a:off x="1278825" y="1361636"/>
            <a:ext cx="2392250" cy="2753990"/>
          </a:xfrm>
          <a:prstGeom prst="rect">
            <a:avLst/>
          </a:prstGeom>
          <a:noFill/>
          <a:ln>
            <a:noFill/>
          </a:ln>
        </p:spPr>
      </p:pic>
      <p:pic>
        <p:nvPicPr>
          <p:cNvPr id="413" name="Google Shape;413;p40"/>
          <p:cNvPicPr preferRelativeResize="0"/>
          <p:nvPr/>
        </p:nvPicPr>
        <p:blipFill>
          <a:blip r:embed="rId5">
            <a:alphaModFix/>
          </a:blip>
          <a:stretch>
            <a:fillRect/>
          </a:stretch>
        </p:blipFill>
        <p:spPr>
          <a:xfrm>
            <a:off x="4552825" y="1744513"/>
            <a:ext cx="2800350" cy="1876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17" name="Shape 417"/>
        <p:cNvGrpSpPr/>
        <p:nvPr/>
      </p:nvGrpSpPr>
      <p:grpSpPr>
        <a:xfrm>
          <a:off x="0" y="0"/>
          <a:ext cx="0" cy="0"/>
          <a:chOff x="0" y="0"/>
          <a:chExt cx="0" cy="0"/>
        </a:xfrm>
      </p:grpSpPr>
      <p:grpSp>
        <p:nvGrpSpPr>
          <p:cNvPr id="418" name="Google Shape;418;p41"/>
          <p:cNvGrpSpPr/>
          <p:nvPr/>
        </p:nvGrpSpPr>
        <p:grpSpPr>
          <a:xfrm>
            <a:off x="0" y="0"/>
            <a:ext cx="9144000" cy="5143500"/>
            <a:chOff x="0" y="0"/>
            <a:chExt cx="9144000" cy="5143500"/>
          </a:xfrm>
        </p:grpSpPr>
        <p:sp>
          <p:nvSpPr>
            <p:cNvPr id="419" name="Google Shape;419;p4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4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21" name="Google Shape;421;p41"/>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Distancia Coseno</a:t>
            </a:r>
            <a:endParaRPr b="1">
              <a:latin typeface="Poppins"/>
              <a:ea typeface="Poppins"/>
              <a:cs typeface="Poppins"/>
              <a:sym typeface="Poppins"/>
            </a:endParaRPr>
          </a:p>
        </p:txBody>
      </p:sp>
      <p:sp>
        <p:nvSpPr>
          <p:cNvPr id="422" name="Google Shape;422;p41"/>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423" name="Google Shape;423;p41"/>
          <p:cNvGrpSpPr/>
          <p:nvPr/>
        </p:nvGrpSpPr>
        <p:grpSpPr>
          <a:xfrm>
            <a:off x="6543675" y="4343400"/>
            <a:ext cx="2714775" cy="839694"/>
            <a:chOff x="6543675" y="4343400"/>
            <a:chExt cx="2714775" cy="839694"/>
          </a:xfrm>
        </p:grpSpPr>
        <p:sp>
          <p:nvSpPr>
            <p:cNvPr id="424" name="Google Shape;424;p4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8" name="Google Shape;428;p41"/>
          <p:cNvPicPr preferRelativeResize="0"/>
          <p:nvPr/>
        </p:nvPicPr>
        <p:blipFill>
          <a:blip r:embed="rId4">
            <a:alphaModFix/>
          </a:blip>
          <a:stretch>
            <a:fillRect/>
          </a:stretch>
        </p:blipFill>
        <p:spPr>
          <a:xfrm>
            <a:off x="2245625" y="1211575"/>
            <a:ext cx="4705350" cy="3343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42"/>
          <p:cNvPicPr preferRelativeResize="0"/>
          <p:nvPr/>
        </p:nvPicPr>
        <p:blipFill>
          <a:blip r:embed="rId3">
            <a:alphaModFix/>
          </a:blip>
          <a:stretch>
            <a:fillRect/>
          </a:stretch>
        </p:blipFill>
        <p:spPr>
          <a:xfrm>
            <a:off x="-45075" y="-25355"/>
            <a:ext cx="9189075" cy="5168855"/>
          </a:xfrm>
          <a:prstGeom prst="rect">
            <a:avLst/>
          </a:prstGeom>
          <a:noFill/>
          <a:ln>
            <a:noFill/>
          </a:ln>
        </p:spPr>
      </p:pic>
      <p:pic>
        <p:nvPicPr>
          <p:cNvPr descr="Texto+Imagen 2.png" id="434" name="Google Shape;434;p42"/>
          <p:cNvPicPr preferRelativeResize="0"/>
          <p:nvPr/>
        </p:nvPicPr>
        <p:blipFill>
          <a:blip r:embed="rId4">
            <a:alphaModFix amt="94000"/>
          </a:blip>
          <a:stretch>
            <a:fillRect/>
          </a:stretch>
        </p:blipFill>
        <p:spPr>
          <a:xfrm>
            <a:off x="-45075" y="0"/>
            <a:ext cx="9189077" cy="5168856"/>
          </a:xfrm>
          <a:prstGeom prst="rect">
            <a:avLst/>
          </a:prstGeom>
          <a:noFill/>
          <a:ln>
            <a:noFill/>
          </a:ln>
        </p:spPr>
      </p:pic>
      <p:sp>
        <p:nvSpPr>
          <p:cNvPr id="435" name="Google Shape;435;p42"/>
          <p:cNvSpPr txBox="1"/>
          <p:nvPr>
            <p:ph type="title"/>
          </p:nvPr>
        </p:nvSpPr>
        <p:spPr>
          <a:xfrm>
            <a:off x="852725" y="1548750"/>
            <a:ext cx="4087800" cy="257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Regresando a los</a:t>
            </a:r>
            <a:endParaRPr/>
          </a:p>
          <a:p>
            <a:pPr indent="0" lvl="0" marL="0" rtl="0" algn="r">
              <a:spcBef>
                <a:spcPts val="0"/>
              </a:spcBef>
              <a:spcAft>
                <a:spcPts val="0"/>
              </a:spcAft>
              <a:buNone/>
            </a:pPr>
            <a:r>
              <a:rPr lang="es" sz="3700">
                <a:solidFill>
                  <a:srgbClr val="1BBC9B"/>
                </a:solidFill>
              </a:rPr>
              <a:t>algoritmos</a:t>
            </a:r>
            <a:endParaRPr sz="3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39" name="Shape 439"/>
        <p:cNvGrpSpPr/>
        <p:nvPr/>
      </p:nvGrpSpPr>
      <p:grpSpPr>
        <a:xfrm>
          <a:off x="0" y="0"/>
          <a:ext cx="0" cy="0"/>
          <a:chOff x="0" y="0"/>
          <a:chExt cx="0" cy="0"/>
        </a:xfrm>
      </p:grpSpPr>
      <p:grpSp>
        <p:nvGrpSpPr>
          <p:cNvPr id="440" name="Google Shape;440;p43"/>
          <p:cNvGrpSpPr/>
          <p:nvPr/>
        </p:nvGrpSpPr>
        <p:grpSpPr>
          <a:xfrm>
            <a:off x="0" y="0"/>
            <a:ext cx="9144000" cy="5143500"/>
            <a:chOff x="0" y="0"/>
            <a:chExt cx="9144000" cy="5143500"/>
          </a:xfrm>
        </p:grpSpPr>
        <p:sp>
          <p:nvSpPr>
            <p:cNvPr id="441" name="Google Shape;441;p4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4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43" name="Google Shape;443;p43"/>
          <p:cNvSpPr txBox="1"/>
          <p:nvPr>
            <p:ph idx="4294967295" type="title"/>
          </p:nvPr>
        </p:nvSpPr>
        <p:spPr>
          <a:xfrm>
            <a:off x="715550" y="196125"/>
            <a:ext cx="67434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Algoritmos basados en representantes</a:t>
            </a:r>
            <a:endParaRPr b="1">
              <a:latin typeface="Poppins"/>
              <a:ea typeface="Poppins"/>
              <a:cs typeface="Poppins"/>
              <a:sym typeface="Poppins"/>
            </a:endParaRPr>
          </a:p>
          <a:p>
            <a:pPr indent="0" lvl="0" marL="0" rtl="0" algn="l">
              <a:spcBef>
                <a:spcPts val="0"/>
              </a:spcBef>
              <a:spcAft>
                <a:spcPts val="0"/>
              </a:spcAft>
              <a:buNone/>
            </a:pPr>
            <a:r>
              <a:t/>
            </a:r>
            <a:endParaRPr b="1">
              <a:latin typeface="Poppins"/>
              <a:ea typeface="Poppins"/>
              <a:cs typeface="Poppins"/>
              <a:sym typeface="Poppins"/>
            </a:endParaRPr>
          </a:p>
        </p:txBody>
      </p:sp>
      <p:sp>
        <p:nvSpPr>
          <p:cNvPr id="444" name="Google Shape;444;p43"/>
          <p:cNvSpPr txBox="1"/>
          <p:nvPr>
            <p:ph idx="4294967295" type="title"/>
          </p:nvPr>
        </p:nvSpPr>
        <p:spPr>
          <a:xfrm>
            <a:off x="715550" y="1211575"/>
            <a:ext cx="59613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br>
              <a:rPr b="1" lang="es" sz="700">
                <a:solidFill>
                  <a:srgbClr val="FF5BC4"/>
                </a:solidFill>
                <a:latin typeface="Poppins"/>
                <a:ea typeface="Poppins"/>
                <a:cs typeface="Poppins"/>
                <a:sym typeface="Poppins"/>
              </a:rPr>
            </a:br>
            <a:r>
              <a:rPr b="1" lang="es" sz="1400">
                <a:solidFill>
                  <a:srgbClr val="FF5BC4"/>
                </a:solidFill>
                <a:latin typeface="Poppins"/>
                <a:ea typeface="Poppins"/>
                <a:cs typeface="Poppins"/>
                <a:sym typeface="Poppins"/>
              </a:rPr>
              <a:t>Función Objetivo:</a:t>
            </a:r>
            <a:endParaRPr b="1" sz="1400">
              <a:solidFill>
                <a:srgbClr val="FF5BC4"/>
              </a:solidFill>
              <a:latin typeface="Poppins"/>
              <a:ea typeface="Poppins"/>
              <a:cs typeface="Poppins"/>
              <a:sym typeface="Poppins"/>
            </a:endParaRPr>
          </a:p>
          <a:p>
            <a:pPr indent="0" lvl="0" marL="0" rtl="0" algn="l">
              <a:lnSpc>
                <a:spcPct val="150000"/>
              </a:lnSpc>
              <a:spcBef>
                <a:spcPts val="0"/>
              </a:spcBef>
              <a:spcAft>
                <a:spcPts val="0"/>
              </a:spcAft>
              <a:buNone/>
            </a:pPr>
            <a:r>
              <a:t/>
            </a:r>
            <a:endParaRPr sz="10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Paso de asignación:</a:t>
            </a:r>
            <a:endParaRPr b="1" sz="14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Asigna cada punto a su representante más cercano tomando en cuenta la función de distancia. Estos clústers serán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6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Paso de optimización:</a:t>
            </a:r>
            <a:endParaRPr b="1" sz="14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Determina al representante óptimo      para cada clúster       que minimice la función objetivo local:</a:t>
            </a:r>
            <a:endParaRPr sz="1400">
              <a:latin typeface="Poppins"/>
              <a:ea typeface="Poppins"/>
              <a:cs typeface="Poppins"/>
              <a:sym typeface="Poppins"/>
            </a:endParaRPr>
          </a:p>
        </p:txBody>
      </p:sp>
      <p:pic>
        <p:nvPicPr>
          <p:cNvPr id="445" name="Google Shape;445;p43"/>
          <p:cNvPicPr preferRelativeResize="0"/>
          <p:nvPr/>
        </p:nvPicPr>
        <p:blipFill>
          <a:blip r:embed="rId4">
            <a:alphaModFix/>
          </a:blip>
          <a:stretch>
            <a:fillRect/>
          </a:stretch>
        </p:blipFill>
        <p:spPr>
          <a:xfrm>
            <a:off x="2639800" y="1255280"/>
            <a:ext cx="2580701" cy="661251"/>
          </a:xfrm>
          <a:prstGeom prst="rect">
            <a:avLst/>
          </a:prstGeom>
          <a:noFill/>
          <a:ln>
            <a:noFill/>
          </a:ln>
        </p:spPr>
      </p:pic>
      <p:pic>
        <p:nvPicPr>
          <p:cNvPr id="446" name="Google Shape;446;p43"/>
          <p:cNvPicPr preferRelativeResize="0"/>
          <p:nvPr/>
        </p:nvPicPr>
        <p:blipFill>
          <a:blip r:embed="rId5">
            <a:alphaModFix/>
          </a:blip>
          <a:stretch>
            <a:fillRect/>
          </a:stretch>
        </p:blipFill>
        <p:spPr>
          <a:xfrm>
            <a:off x="6391274" y="2370100"/>
            <a:ext cx="3571851" cy="3571851"/>
          </a:xfrm>
          <a:prstGeom prst="rect">
            <a:avLst/>
          </a:prstGeom>
          <a:noFill/>
          <a:ln>
            <a:noFill/>
          </a:ln>
        </p:spPr>
      </p:pic>
      <p:sp>
        <p:nvSpPr>
          <p:cNvPr id="447" name="Google Shape;447;p43"/>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160.</a:t>
            </a:r>
            <a:endParaRPr i="1" sz="900">
              <a:latin typeface="Dosis"/>
              <a:ea typeface="Dosis"/>
              <a:cs typeface="Dosis"/>
              <a:sym typeface="Dosis"/>
            </a:endParaRPr>
          </a:p>
        </p:txBody>
      </p:sp>
      <p:pic>
        <p:nvPicPr>
          <p:cNvPr id="448" name="Google Shape;448;p43"/>
          <p:cNvPicPr preferRelativeResize="0"/>
          <p:nvPr/>
        </p:nvPicPr>
        <p:blipFill>
          <a:blip r:embed="rId6">
            <a:alphaModFix/>
          </a:blip>
          <a:stretch>
            <a:fillRect/>
          </a:stretch>
        </p:blipFill>
        <p:spPr>
          <a:xfrm>
            <a:off x="5697142" y="2667400"/>
            <a:ext cx="785575" cy="205775"/>
          </a:xfrm>
          <a:prstGeom prst="rect">
            <a:avLst/>
          </a:prstGeom>
          <a:noFill/>
          <a:ln>
            <a:noFill/>
          </a:ln>
        </p:spPr>
      </p:pic>
      <p:grpSp>
        <p:nvGrpSpPr>
          <p:cNvPr id="449" name="Google Shape;449;p43"/>
          <p:cNvGrpSpPr/>
          <p:nvPr/>
        </p:nvGrpSpPr>
        <p:grpSpPr>
          <a:xfrm>
            <a:off x="4867275" y="4343400"/>
            <a:ext cx="2714775" cy="839694"/>
            <a:chOff x="6543675" y="4343400"/>
            <a:chExt cx="2714775" cy="839694"/>
          </a:xfrm>
        </p:grpSpPr>
        <p:sp>
          <p:nvSpPr>
            <p:cNvPr id="450" name="Google Shape;450;p4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4" name="Google Shape;454;p43"/>
          <p:cNvPicPr preferRelativeResize="0"/>
          <p:nvPr/>
        </p:nvPicPr>
        <p:blipFill>
          <a:blip r:embed="rId7">
            <a:alphaModFix/>
          </a:blip>
          <a:stretch>
            <a:fillRect/>
          </a:stretch>
        </p:blipFill>
        <p:spPr>
          <a:xfrm>
            <a:off x="5903657" y="3479430"/>
            <a:ext cx="166704" cy="205775"/>
          </a:xfrm>
          <a:prstGeom prst="rect">
            <a:avLst/>
          </a:prstGeom>
          <a:noFill/>
          <a:ln>
            <a:noFill/>
          </a:ln>
        </p:spPr>
      </p:pic>
      <p:pic>
        <p:nvPicPr>
          <p:cNvPr id="455" name="Google Shape;455;p43"/>
          <p:cNvPicPr preferRelativeResize="0"/>
          <p:nvPr/>
        </p:nvPicPr>
        <p:blipFill>
          <a:blip r:embed="rId8">
            <a:alphaModFix/>
          </a:blip>
          <a:stretch>
            <a:fillRect/>
          </a:stretch>
        </p:blipFill>
        <p:spPr>
          <a:xfrm>
            <a:off x="4003900" y="3486525"/>
            <a:ext cx="166700" cy="191581"/>
          </a:xfrm>
          <a:prstGeom prst="rect">
            <a:avLst/>
          </a:prstGeom>
          <a:noFill/>
          <a:ln>
            <a:noFill/>
          </a:ln>
        </p:spPr>
      </p:pic>
      <p:pic>
        <p:nvPicPr>
          <p:cNvPr id="456" name="Google Shape;456;p43"/>
          <p:cNvPicPr preferRelativeResize="0"/>
          <p:nvPr/>
        </p:nvPicPr>
        <p:blipFill>
          <a:blip r:embed="rId9">
            <a:alphaModFix/>
          </a:blip>
          <a:stretch>
            <a:fillRect/>
          </a:stretch>
        </p:blipFill>
        <p:spPr>
          <a:xfrm>
            <a:off x="1146622" y="4135010"/>
            <a:ext cx="1420924" cy="455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60" name="Shape 460"/>
        <p:cNvGrpSpPr/>
        <p:nvPr/>
      </p:nvGrpSpPr>
      <p:grpSpPr>
        <a:xfrm>
          <a:off x="0" y="0"/>
          <a:ext cx="0" cy="0"/>
          <a:chOff x="0" y="0"/>
          <a:chExt cx="0" cy="0"/>
        </a:xfrm>
      </p:grpSpPr>
      <p:grpSp>
        <p:nvGrpSpPr>
          <p:cNvPr id="461" name="Google Shape;461;p44"/>
          <p:cNvGrpSpPr/>
          <p:nvPr/>
        </p:nvGrpSpPr>
        <p:grpSpPr>
          <a:xfrm>
            <a:off x="0" y="0"/>
            <a:ext cx="9144000" cy="5143500"/>
            <a:chOff x="0" y="0"/>
            <a:chExt cx="9144000" cy="5143500"/>
          </a:xfrm>
        </p:grpSpPr>
        <p:sp>
          <p:nvSpPr>
            <p:cNvPr id="462" name="Google Shape;462;p4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4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64" name="Google Shape;464;p44"/>
          <p:cNvSpPr txBox="1"/>
          <p:nvPr>
            <p:ph idx="4294967295" type="title"/>
          </p:nvPr>
        </p:nvSpPr>
        <p:spPr>
          <a:xfrm>
            <a:off x="715550" y="196125"/>
            <a:ext cx="67434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Algoritmos basados en representantes</a:t>
            </a:r>
            <a:endParaRPr b="1">
              <a:latin typeface="Poppins"/>
              <a:ea typeface="Poppins"/>
              <a:cs typeface="Poppins"/>
              <a:sym typeface="Poppins"/>
            </a:endParaRPr>
          </a:p>
          <a:p>
            <a:pPr indent="0" lvl="0" marL="0" rtl="0" algn="l">
              <a:spcBef>
                <a:spcPts val="0"/>
              </a:spcBef>
              <a:spcAft>
                <a:spcPts val="0"/>
              </a:spcAft>
              <a:buNone/>
            </a:pPr>
            <a:r>
              <a:t/>
            </a:r>
            <a:endParaRPr b="1">
              <a:latin typeface="Poppins"/>
              <a:ea typeface="Poppins"/>
              <a:cs typeface="Poppins"/>
              <a:sym typeface="Poppins"/>
            </a:endParaRPr>
          </a:p>
        </p:txBody>
      </p:sp>
      <p:sp>
        <p:nvSpPr>
          <p:cNvPr id="465" name="Google Shape;465;p44"/>
          <p:cNvSpPr txBox="1"/>
          <p:nvPr>
            <p:ph idx="4294967295" type="title"/>
          </p:nvPr>
        </p:nvSpPr>
        <p:spPr>
          <a:xfrm>
            <a:off x="715550" y="1211575"/>
            <a:ext cx="59613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466" name="Google Shape;466;p44"/>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161.</a:t>
            </a:r>
            <a:endParaRPr i="1" sz="900">
              <a:latin typeface="Dosis"/>
              <a:ea typeface="Dosis"/>
              <a:cs typeface="Dosis"/>
              <a:sym typeface="Dosis"/>
            </a:endParaRPr>
          </a:p>
        </p:txBody>
      </p:sp>
      <p:pic>
        <p:nvPicPr>
          <p:cNvPr id="467" name="Google Shape;467;p44"/>
          <p:cNvPicPr preferRelativeResize="0"/>
          <p:nvPr/>
        </p:nvPicPr>
        <p:blipFill rotWithShape="1">
          <a:blip r:embed="rId4">
            <a:alphaModFix/>
          </a:blip>
          <a:srcRect b="64536" l="1980" r="49951" t="2895"/>
          <a:stretch/>
        </p:blipFill>
        <p:spPr>
          <a:xfrm>
            <a:off x="2163913" y="1524263"/>
            <a:ext cx="3064575" cy="2582525"/>
          </a:xfrm>
          <a:prstGeom prst="rect">
            <a:avLst/>
          </a:prstGeom>
          <a:noFill/>
          <a:ln>
            <a:noFill/>
          </a:ln>
        </p:spPr>
      </p:pic>
      <p:pic>
        <p:nvPicPr>
          <p:cNvPr id="468" name="Google Shape;468;p44"/>
          <p:cNvPicPr preferRelativeResize="0"/>
          <p:nvPr/>
        </p:nvPicPr>
        <p:blipFill>
          <a:blip r:embed="rId5">
            <a:alphaModFix/>
          </a:blip>
          <a:stretch>
            <a:fillRect/>
          </a:stretch>
        </p:blipFill>
        <p:spPr>
          <a:xfrm>
            <a:off x="1132737" y="4096440"/>
            <a:ext cx="5126924" cy="238675"/>
          </a:xfrm>
          <a:prstGeom prst="rect">
            <a:avLst/>
          </a:prstGeom>
          <a:noFill/>
          <a:ln>
            <a:noFill/>
          </a:ln>
        </p:spPr>
      </p:pic>
      <p:grpSp>
        <p:nvGrpSpPr>
          <p:cNvPr id="469" name="Google Shape;469;p44"/>
          <p:cNvGrpSpPr/>
          <p:nvPr/>
        </p:nvGrpSpPr>
        <p:grpSpPr>
          <a:xfrm>
            <a:off x="6543675" y="4343400"/>
            <a:ext cx="2714775" cy="839694"/>
            <a:chOff x="6543675" y="4343400"/>
            <a:chExt cx="2714775" cy="839694"/>
          </a:xfrm>
        </p:grpSpPr>
        <p:sp>
          <p:nvSpPr>
            <p:cNvPr id="470" name="Google Shape;470;p4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77" name="Shape 477"/>
        <p:cNvGrpSpPr/>
        <p:nvPr/>
      </p:nvGrpSpPr>
      <p:grpSpPr>
        <a:xfrm>
          <a:off x="0" y="0"/>
          <a:ext cx="0" cy="0"/>
          <a:chOff x="0" y="0"/>
          <a:chExt cx="0" cy="0"/>
        </a:xfrm>
      </p:grpSpPr>
      <p:grpSp>
        <p:nvGrpSpPr>
          <p:cNvPr id="478" name="Google Shape;478;p45"/>
          <p:cNvGrpSpPr/>
          <p:nvPr/>
        </p:nvGrpSpPr>
        <p:grpSpPr>
          <a:xfrm>
            <a:off x="0" y="0"/>
            <a:ext cx="9144000" cy="5143500"/>
            <a:chOff x="0" y="0"/>
            <a:chExt cx="9144000" cy="5143500"/>
          </a:xfrm>
        </p:grpSpPr>
        <p:sp>
          <p:nvSpPr>
            <p:cNvPr id="479" name="Google Shape;479;p4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4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81" name="Google Shape;481;p45"/>
          <p:cNvSpPr txBox="1"/>
          <p:nvPr>
            <p:ph idx="4294967295" type="title"/>
          </p:nvPr>
        </p:nvSpPr>
        <p:spPr>
          <a:xfrm>
            <a:off x="715550" y="196125"/>
            <a:ext cx="67434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Algoritmos basados en representantes</a:t>
            </a:r>
            <a:endParaRPr b="1">
              <a:latin typeface="Poppins"/>
              <a:ea typeface="Poppins"/>
              <a:cs typeface="Poppins"/>
              <a:sym typeface="Poppins"/>
            </a:endParaRPr>
          </a:p>
          <a:p>
            <a:pPr indent="0" lvl="0" marL="0" rtl="0" algn="l">
              <a:spcBef>
                <a:spcPts val="0"/>
              </a:spcBef>
              <a:spcAft>
                <a:spcPts val="0"/>
              </a:spcAft>
              <a:buNone/>
            </a:pPr>
            <a:r>
              <a:t/>
            </a:r>
            <a:endParaRPr b="1">
              <a:latin typeface="Poppins"/>
              <a:ea typeface="Poppins"/>
              <a:cs typeface="Poppins"/>
              <a:sym typeface="Poppins"/>
            </a:endParaRPr>
          </a:p>
        </p:txBody>
      </p:sp>
      <p:sp>
        <p:nvSpPr>
          <p:cNvPr id="482" name="Google Shape;482;p45"/>
          <p:cNvSpPr txBox="1"/>
          <p:nvPr>
            <p:ph idx="4294967295" type="title"/>
          </p:nvPr>
        </p:nvSpPr>
        <p:spPr>
          <a:xfrm>
            <a:off x="715550" y="1211575"/>
            <a:ext cx="59613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483" name="Google Shape;483;p45"/>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161.</a:t>
            </a:r>
            <a:endParaRPr i="1" sz="900">
              <a:latin typeface="Dosis"/>
              <a:ea typeface="Dosis"/>
              <a:cs typeface="Dosis"/>
              <a:sym typeface="Dosis"/>
            </a:endParaRPr>
          </a:p>
        </p:txBody>
      </p:sp>
      <p:pic>
        <p:nvPicPr>
          <p:cNvPr id="484" name="Google Shape;484;p45"/>
          <p:cNvPicPr preferRelativeResize="0"/>
          <p:nvPr/>
        </p:nvPicPr>
        <p:blipFill>
          <a:blip r:embed="rId4">
            <a:alphaModFix/>
          </a:blip>
          <a:stretch>
            <a:fillRect/>
          </a:stretch>
        </p:blipFill>
        <p:spPr>
          <a:xfrm>
            <a:off x="1132737" y="4096440"/>
            <a:ext cx="5126924" cy="238675"/>
          </a:xfrm>
          <a:prstGeom prst="rect">
            <a:avLst/>
          </a:prstGeom>
          <a:noFill/>
          <a:ln>
            <a:noFill/>
          </a:ln>
        </p:spPr>
      </p:pic>
      <p:pic>
        <p:nvPicPr>
          <p:cNvPr id="485" name="Google Shape;485;p45"/>
          <p:cNvPicPr preferRelativeResize="0"/>
          <p:nvPr/>
        </p:nvPicPr>
        <p:blipFill rotWithShape="1">
          <a:blip r:embed="rId5">
            <a:alphaModFix/>
          </a:blip>
          <a:srcRect b="64409" l="48908" r="3023" t="3022"/>
          <a:stretch/>
        </p:blipFill>
        <p:spPr>
          <a:xfrm>
            <a:off x="2153559" y="1534616"/>
            <a:ext cx="3064575" cy="2582525"/>
          </a:xfrm>
          <a:prstGeom prst="rect">
            <a:avLst/>
          </a:prstGeom>
          <a:noFill/>
          <a:ln>
            <a:noFill/>
          </a:ln>
        </p:spPr>
      </p:pic>
      <p:grpSp>
        <p:nvGrpSpPr>
          <p:cNvPr id="486" name="Google Shape;486;p45"/>
          <p:cNvGrpSpPr/>
          <p:nvPr/>
        </p:nvGrpSpPr>
        <p:grpSpPr>
          <a:xfrm>
            <a:off x="6543675" y="4343400"/>
            <a:ext cx="2714775" cy="839694"/>
            <a:chOff x="6543675" y="4343400"/>
            <a:chExt cx="2714775" cy="839694"/>
          </a:xfrm>
        </p:grpSpPr>
        <p:sp>
          <p:nvSpPr>
            <p:cNvPr id="487" name="Google Shape;487;p4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83" name="Shape 83"/>
        <p:cNvGrpSpPr/>
        <p:nvPr/>
      </p:nvGrpSpPr>
      <p:grpSpPr>
        <a:xfrm>
          <a:off x="0" y="0"/>
          <a:ext cx="0" cy="0"/>
          <a:chOff x="0" y="0"/>
          <a:chExt cx="0" cy="0"/>
        </a:xfrm>
      </p:grpSpPr>
      <p:grpSp>
        <p:nvGrpSpPr>
          <p:cNvPr id="84" name="Google Shape;84;p19"/>
          <p:cNvGrpSpPr/>
          <p:nvPr/>
        </p:nvGrpSpPr>
        <p:grpSpPr>
          <a:xfrm>
            <a:off x="0" y="0"/>
            <a:ext cx="9144000" cy="5143500"/>
            <a:chOff x="0" y="0"/>
            <a:chExt cx="9144000" cy="5143500"/>
          </a:xfrm>
        </p:grpSpPr>
        <p:sp>
          <p:nvSpPr>
            <p:cNvPr id="85" name="Google Shape;85;p1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87" name="Google Shape;87;p19"/>
          <p:cNvSpPr txBox="1"/>
          <p:nvPr>
            <p:ph idx="4294967295" type="title"/>
          </p:nvPr>
        </p:nvSpPr>
        <p:spPr>
          <a:xfrm>
            <a:off x="715550" y="196125"/>
            <a:ext cx="67434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latin typeface="Poppins"/>
                <a:ea typeface="Poppins"/>
                <a:cs typeface="Poppins"/>
                <a:sym typeface="Poppins"/>
              </a:rPr>
              <a:t>Algoritmos basados en representantes</a:t>
            </a:r>
            <a:endParaRPr b="1">
              <a:latin typeface="Poppins"/>
              <a:ea typeface="Poppins"/>
              <a:cs typeface="Poppins"/>
              <a:sym typeface="Poppins"/>
            </a:endParaRPr>
          </a:p>
          <a:p>
            <a:pPr indent="0" lvl="0" marL="0" rtl="0" algn="l">
              <a:spcBef>
                <a:spcPts val="0"/>
              </a:spcBef>
              <a:spcAft>
                <a:spcPts val="0"/>
              </a:spcAft>
              <a:buNone/>
            </a:pPr>
            <a:r>
              <a:t/>
            </a:r>
            <a:endParaRPr b="1">
              <a:latin typeface="Poppins"/>
              <a:ea typeface="Poppins"/>
              <a:cs typeface="Poppins"/>
              <a:sym typeface="Poppins"/>
            </a:endParaRPr>
          </a:p>
        </p:txBody>
      </p:sp>
      <p:grpSp>
        <p:nvGrpSpPr>
          <p:cNvPr id="88" name="Google Shape;88;p19"/>
          <p:cNvGrpSpPr/>
          <p:nvPr/>
        </p:nvGrpSpPr>
        <p:grpSpPr>
          <a:xfrm>
            <a:off x="4867275" y="4343400"/>
            <a:ext cx="2714775" cy="839694"/>
            <a:chOff x="6543675" y="4343400"/>
            <a:chExt cx="2714775" cy="839694"/>
          </a:xfrm>
        </p:grpSpPr>
        <p:sp>
          <p:nvSpPr>
            <p:cNvPr id="89" name="Google Shape;89;p1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9"/>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8426C9"/>
                </a:solidFill>
                <a:latin typeface="Poppins"/>
                <a:ea typeface="Poppins"/>
                <a:cs typeface="Poppins"/>
                <a:sym typeface="Poppins"/>
              </a:rPr>
              <a:t>A considerar:</a:t>
            </a:r>
            <a:endParaRPr b="1" sz="1400">
              <a:solidFill>
                <a:srgbClr val="8426C9"/>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Se asume que el número de clústers (  ) se especifica por el usuario</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   representa el dataset con     puntos denotados por</a:t>
            </a:r>
            <a:br>
              <a:rPr lang="es" sz="1400">
                <a:latin typeface="Poppins"/>
                <a:ea typeface="Poppins"/>
                <a:cs typeface="Poppins"/>
                <a:sym typeface="Poppins"/>
              </a:rPr>
            </a:br>
            <a:r>
              <a:rPr lang="es" sz="1400">
                <a:latin typeface="Poppins"/>
                <a:ea typeface="Poppins"/>
                <a:cs typeface="Poppins"/>
                <a:sym typeface="Poppins"/>
              </a:rPr>
              <a:t>                                                 en un espacio    -dimensional</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9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FF5BC4"/>
                </a:solidFill>
                <a:latin typeface="Poppins"/>
                <a:ea typeface="Poppins"/>
                <a:cs typeface="Poppins"/>
                <a:sym typeface="Poppins"/>
              </a:rPr>
              <a:t>Objetivo:</a:t>
            </a:r>
            <a:endParaRPr b="1" sz="1400">
              <a:solidFill>
                <a:srgbClr val="FF5BC4"/>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Determinar     representantes                    tal que se minimice</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la función objetivo </a:t>
            </a:r>
            <a:endParaRPr sz="1400">
              <a:latin typeface="Poppins"/>
              <a:ea typeface="Poppins"/>
              <a:cs typeface="Poppins"/>
              <a:sym typeface="Poppins"/>
            </a:endParaRPr>
          </a:p>
        </p:txBody>
      </p:sp>
      <p:pic>
        <p:nvPicPr>
          <p:cNvPr id="94" name="Google Shape;94;p19"/>
          <p:cNvPicPr preferRelativeResize="0"/>
          <p:nvPr/>
        </p:nvPicPr>
        <p:blipFill>
          <a:blip r:embed="rId4">
            <a:alphaModFix/>
          </a:blip>
          <a:stretch>
            <a:fillRect/>
          </a:stretch>
        </p:blipFill>
        <p:spPr>
          <a:xfrm>
            <a:off x="6391274" y="2370100"/>
            <a:ext cx="3571851" cy="3571851"/>
          </a:xfrm>
          <a:prstGeom prst="rect">
            <a:avLst/>
          </a:prstGeom>
          <a:noFill/>
          <a:ln>
            <a:noFill/>
          </a:ln>
        </p:spPr>
      </p:pic>
      <p:pic>
        <p:nvPicPr>
          <p:cNvPr id="95" name="Google Shape;95;p19"/>
          <p:cNvPicPr preferRelativeResize="0"/>
          <p:nvPr/>
        </p:nvPicPr>
        <p:blipFill>
          <a:blip r:embed="rId5">
            <a:alphaModFix/>
          </a:blip>
          <a:stretch>
            <a:fillRect/>
          </a:stretch>
        </p:blipFill>
        <p:spPr>
          <a:xfrm>
            <a:off x="1157331" y="1976326"/>
            <a:ext cx="174150" cy="155578"/>
          </a:xfrm>
          <a:prstGeom prst="rect">
            <a:avLst/>
          </a:prstGeom>
          <a:noFill/>
          <a:ln>
            <a:noFill/>
          </a:ln>
        </p:spPr>
      </p:pic>
      <p:pic>
        <p:nvPicPr>
          <p:cNvPr id="96" name="Google Shape;96;p19"/>
          <p:cNvPicPr preferRelativeResize="0"/>
          <p:nvPr/>
        </p:nvPicPr>
        <p:blipFill>
          <a:blip r:embed="rId6">
            <a:alphaModFix/>
          </a:blip>
          <a:stretch>
            <a:fillRect/>
          </a:stretch>
        </p:blipFill>
        <p:spPr>
          <a:xfrm>
            <a:off x="3766502" y="2019348"/>
            <a:ext cx="122850" cy="100500"/>
          </a:xfrm>
          <a:prstGeom prst="rect">
            <a:avLst/>
          </a:prstGeom>
          <a:noFill/>
          <a:ln>
            <a:noFill/>
          </a:ln>
        </p:spPr>
      </p:pic>
      <p:pic>
        <p:nvPicPr>
          <p:cNvPr id="97" name="Google Shape;97;p19"/>
          <p:cNvPicPr preferRelativeResize="0"/>
          <p:nvPr/>
        </p:nvPicPr>
        <p:blipFill>
          <a:blip r:embed="rId7">
            <a:alphaModFix/>
          </a:blip>
          <a:stretch>
            <a:fillRect/>
          </a:stretch>
        </p:blipFill>
        <p:spPr>
          <a:xfrm>
            <a:off x="2464775" y="2295225"/>
            <a:ext cx="953259" cy="205025"/>
          </a:xfrm>
          <a:prstGeom prst="rect">
            <a:avLst/>
          </a:prstGeom>
          <a:noFill/>
          <a:ln>
            <a:noFill/>
          </a:ln>
        </p:spPr>
      </p:pic>
      <p:pic>
        <p:nvPicPr>
          <p:cNvPr id="98" name="Google Shape;98;p19"/>
          <p:cNvPicPr preferRelativeResize="0"/>
          <p:nvPr/>
        </p:nvPicPr>
        <p:blipFill>
          <a:blip r:embed="rId8">
            <a:alphaModFix/>
          </a:blip>
          <a:stretch>
            <a:fillRect/>
          </a:stretch>
        </p:blipFill>
        <p:spPr>
          <a:xfrm>
            <a:off x="4909529" y="2287481"/>
            <a:ext cx="122850" cy="169867"/>
          </a:xfrm>
          <a:prstGeom prst="rect">
            <a:avLst/>
          </a:prstGeom>
          <a:noFill/>
          <a:ln>
            <a:noFill/>
          </a:ln>
        </p:spPr>
      </p:pic>
      <p:pic>
        <p:nvPicPr>
          <p:cNvPr id="99" name="Google Shape;99;p19"/>
          <p:cNvPicPr preferRelativeResize="0"/>
          <p:nvPr/>
        </p:nvPicPr>
        <p:blipFill>
          <a:blip r:embed="rId9">
            <a:alphaModFix/>
          </a:blip>
          <a:stretch>
            <a:fillRect/>
          </a:stretch>
        </p:blipFill>
        <p:spPr>
          <a:xfrm>
            <a:off x="4160644" y="1644031"/>
            <a:ext cx="122850" cy="171990"/>
          </a:xfrm>
          <a:prstGeom prst="rect">
            <a:avLst/>
          </a:prstGeom>
          <a:noFill/>
          <a:ln>
            <a:noFill/>
          </a:ln>
        </p:spPr>
      </p:pic>
      <p:pic>
        <p:nvPicPr>
          <p:cNvPr id="100" name="Google Shape;100;p19"/>
          <p:cNvPicPr preferRelativeResize="0"/>
          <p:nvPr/>
        </p:nvPicPr>
        <p:blipFill>
          <a:blip r:embed="rId9">
            <a:alphaModFix/>
          </a:blip>
          <a:stretch>
            <a:fillRect/>
          </a:stretch>
        </p:blipFill>
        <p:spPr>
          <a:xfrm>
            <a:off x="1873706" y="3143854"/>
            <a:ext cx="122850" cy="171990"/>
          </a:xfrm>
          <a:prstGeom prst="rect">
            <a:avLst/>
          </a:prstGeom>
          <a:noFill/>
          <a:ln>
            <a:noFill/>
          </a:ln>
        </p:spPr>
      </p:pic>
      <p:pic>
        <p:nvPicPr>
          <p:cNvPr id="101" name="Google Shape;101;p19"/>
          <p:cNvPicPr preferRelativeResize="0"/>
          <p:nvPr/>
        </p:nvPicPr>
        <p:blipFill>
          <a:blip r:embed="rId10">
            <a:alphaModFix/>
          </a:blip>
          <a:stretch>
            <a:fillRect/>
          </a:stretch>
        </p:blipFill>
        <p:spPr>
          <a:xfrm>
            <a:off x="3461865" y="3142823"/>
            <a:ext cx="821630" cy="205025"/>
          </a:xfrm>
          <a:prstGeom prst="rect">
            <a:avLst/>
          </a:prstGeom>
          <a:noFill/>
          <a:ln>
            <a:noFill/>
          </a:ln>
        </p:spPr>
      </p:pic>
      <p:pic>
        <p:nvPicPr>
          <p:cNvPr id="102" name="Google Shape;102;p19"/>
          <p:cNvPicPr preferRelativeResize="0"/>
          <p:nvPr/>
        </p:nvPicPr>
        <p:blipFill>
          <a:blip r:embed="rId11">
            <a:alphaModFix/>
          </a:blip>
          <a:stretch>
            <a:fillRect/>
          </a:stretch>
        </p:blipFill>
        <p:spPr>
          <a:xfrm>
            <a:off x="2509800" y="3438323"/>
            <a:ext cx="205025" cy="205025"/>
          </a:xfrm>
          <a:prstGeom prst="rect">
            <a:avLst/>
          </a:prstGeom>
          <a:noFill/>
          <a:ln>
            <a:noFill/>
          </a:ln>
        </p:spPr>
      </p:pic>
      <p:pic>
        <p:nvPicPr>
          <p:cNvPr id="103" name="Google Shape;103;p19"/>
          <p:cNvPicPr preferRelativeResize="0"/>
          <p:nvPr/>
        </p:nvPicPr>
        <p:blipFill>
          <a:blip r:embed="rId12">
            <a:alphaModFix/>
          </a:blip>
          <a:stretch>
            <a:fillRect/>
          </a:stretch>
        </p:blipFill>
        <p:spPr>
          <a:xfrm>
            <a:off x="1743975" y="3799605"/>
            <a:ext cx="2580701" cy="661251"/>
          </a:xfrm>
          <a:prstGeom prst="rect">
            <a:avLst/>
          </a:prstGeom>
          <a:noFill/>
          <a:ln>
            <a:noFill/>
          </a:ln>
        </p:spPr>
      </p:pic>
      <p:sp>
        <p:nvSpPr>
          <p:cNvPr id="104" name="Google Shape;104;p19"/>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159.</a:t>
            </a:r>
            <a:endParaRPr i="1" sz="900">
              <a:latin typeface="Dosis"/>
              <a:ea typeface="Dosis"/>
              <a:cs typeface="Dosis"/>
              <a:sym typeface="Dosi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94" name="Shape 494"/>
        <p:cNvGrpSpPr/>
        <p:nvPr/>
      </p:nvGrpSpPr>
      <p:grpSpPr>
        <a:xfrm>
          <a:off x="0" y="0"/>
          <a:ext cx="0" cy="0"/>
          <a:chOff x="0" y="0"/>
          <a:chExt cx="0" cy="0"/>
        </a:xfrm>
      </p:grpSpPr>
      <p:grpSp>
        <p:nvGrpSpPr>
          <p:cNvPr id="495" name="Google Shape;495;p46"/>
          <p:cNvGrpSpPr/>
          <p:nvPr/>
        </p:nvGrpSpPr>
        <p:grpSpPr>
          <a:xfrm>
            <a:off x="0" y="0"/>
            <a:ext cx="9144000" cy="5143500"/>
            <a:chOff x="0" y="0"/>
            <a:chExt cx="9144000" cy="5143500"/>
          </a:xfrm>
        </p:grpSpPr>
        <p:sp>
          <p:nvSpPr>
            <p:cNvPr id="496" name="Google Shape;496;p4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4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98" name="Google Shape;498;p46"/>
          <p:cNvSpPr txBox="1"/>
          <p:nvPr>
            <p:ph idx="4294967295" type="title"/>
          </p:nvPr>
        </p:nvSpPr>
        <p:spPr>
          <a:xfrm>
            <a:off x="715550" y="196125"/>
            <a:ext cx="67434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Algoritmos basados en representantes</a:t>
            </a:r>
            <a:endParaRPr b="1">
              <a:latin typeface="Poppins"/>
              <a:ea typeface="Poppins"/>
              <a:cs typeface="Poppins"/>
              <a:sym typeface="Poppins"/>
            </a:endParaRPr>
          </a:p>
          <a:p>
            <a:pPr indent="0" lvl="0" marL="0" rtl="0" algn="l">
              <a:spcBef>
                <a:spcPts val="0"/>
              </a:spcBef>
              <a:spcAft>
                <a:spcPts val="0"/>
              </a:spcAft>
              <a:buNone/>
            </a:pPr>
            <a:r>
              <a:t/>
            </a:r>
            <a:endParaRPr b="1">
              <a:latin typeface="Poppins"/>
              <a:ea typeface="Poppins"/>
              <a:cs typeface="Poppins"/>
              <a:sym typeface="Poppins"/>
            </a:endParaRPr>
          </a:p>
        </p:txBody>
      </p:sp>
      <p:sp>
        <p:nvSpPr>
          <p:cNvPr id="499" name="Google Shape;499;p46"/>
          <p:cNvSpPr txBox="1"/>
          <p:nvPr>
            <p:ph idx="4294967295" type="title"/>
          </p:nvPr>
        </p:nvSpPr>
        <p:spPr>
          <a:xfrm>
            <a:off x="715550" y="1211575"/>
            <a:ext cx="59613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500" name="Google Shape;500;p46"/>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161.</a:t>
            </a:r>
            <a:endParaRPr i="1" sz="900">
              <a:latin typeface="Dosis"/>
              <a:ea typeface="Dosis"/>
              <a:cs typeface="Dosis"/>
              <a:sym typeface="Dosis"/>
            </a:endParaRPr>
          </a:p>
        </p:txBody>
      </p:sp>
      <p:pic>
        <p:nvPicPr>
          <p:cNvPr id="501" name="Google Shape;501;p46"/>
          <p:cNvPicPr preferRelativeResize="0"/>
          <p:nvPr/>
        </p:nvPicPr>
        <p:blipFill rotWithShape="1">
          <a:blip r:embed="rId4">
            <a:alphaModFix/>
          </a:blip>
          <a:srcRect b="33066" l="3283" r="48649" t="35693"/>
          <a:stretch/>
        </p:blipFill>
        <p:spPr>
          <a:xfrm>
            <a:off x="2260825" y="1629600"/>
            <a:ext cx="3064575" cy="2477200"/>
          </a:xfrm>
          <a:prstGeom prst="rect">
            <a:avLst/>
          </a:prstGeom>
          <a:noFill/>
          <a:ln>
            <a:noFill/>
          </a:ln>
        </p:spPr>
      </p:pic>
      <p:pic>
        <p:nvPicPr>
          <p:cNvPr id="502" name="Google Shape;502;p46"/>
          <p:cNvPicPr preferRelativeResize="0"/>
          <p:nvPr/>
        </p:nvPicPr>
        <p:blipFill>
          <a:blip r:embed="rId5">
            <a:alphaModFix/>
          </a:blip>
          <a:stretch>
            <a:fillRect/>
          </a:stretch>
        </p:blipFill>
        <p:spPr>
          <a:xfrm>
            <a:off x="1132737" y="4096440"/>
            <a:ext cx="5126924" cy="238675"/>
          </a:xfrm>
          <a:prstGeom prst="rect">
            <a:avLst/>
          </a:prstGeom>
          <a:noFill/>
          <a:ln>
            <a:noFill/>
          </a:ln>
        </p:spPr>
      </p:pic>
      <p:grpSp>
        <p:nvGrpSpPr>
          <p:cNvPr id="503" name="Google Shape;503;p46"/>
          <p:cNvGrpSpPr/>
          <p:nvPr/>
        </p:nvGrpSpPr>
        <p:grpSpPr>
          <a:xfrm>
            <a:off x="6543675" y="4343400"/>
            <a:ext cx="2714775" cy="839694"/>
            <a:chOff x="6543675" y="4343400"/>
            <a:chExt cx="2714775" cy="839694"/>
          </a:xfrm>
        </p:grpSpPr>
        <p:sp>
          <p:nvSpPr>
            <p:cNvPr id="504" name="Google Shape;504;p4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11" name="Shape 511"/>
        <p:cNvGrpSpPr/>
        <p:nvPr/>
      </p:nvGrpSpPr>
      <p:grpSpPr>
        <a:xfrm>
          <a:off x="0" y="0"/>
          <a:ext cx="0" cy="0"/>
          <a:chOff x="0" y="0"/>
          <a:chExt cx="0" cy="0"/>
        </a:xfrm>
      </p:grpSpPr>
      <p:grpSp>
        <p:nvGrpSpPr>
          <p:cNvPr id="512" name="Google Shape;512;p47"/>
          <p:cNvGrpSpPr/>
          <p:nvPr/>
        </p:nvGrpSpPr>
        <p:grpSpPr>
          <a:xfrm>
            <a:off x="0" y="0"/>
            <a:ext cx="9144000" cy="5143500"/>
            <a:chOff x="0" y="0"/>
            <a:chExt cx="9144000" cy="5143500"/>
          </a:xfrm>
        </p:grpSpPr>
        <p:sp>
          <p:nvSpPr>
            <p:cNvPr id="513" name="Google Shape;513;p4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4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15" name="Google Shape;515;p47"/>
          <p:cNvSpPr txBox="1"/>
          <p:nvPr>
            <p:ph idx="4294967295" type="title"/>
          </p:nvPr>
        </p:nvSpPr>
        <p:spPr>
          <a:xfrm>
            <a:off x="715550" y="196125"/>
            <a:ext cx="67434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Algoritmos basados en representantes</a:t>
            </a:r>
            <a:endParaRPr b="1">
              <a:latin typeface="Poppins"/>
              <a:ea typeface="Poppins"/>
              <a:cs typeface="Poppins"/>
              <a:sym typeface="Poppins"/>
            </a:endParaRPr>
          </a:p>
          <a:p>
            <a:pPr indent="0" lvl="0" marL="0" rtl="0" algn="l">
              <a:spcBef>
                <a:spcPts val="0"/>
              </a:spcBef>
              <a:spcAft>
                <a:spcPts val="0"/>
              </a:spcAft>
              <a:buNone/>
            </a:pPr>
            <a:r>
              <a:t/>
            </a:r>
            <a:endParaRPr b="1">
              <a:latin typeface="Poppins"/>
              <a:ea typeface="Poppins"/>
              <a:cs typeface="Poppins"/>
              <a:sym typeface="Poppins"/>
            </a:endParaRPr>
          </a:p>
        </p:txBody>
      </p:sp>
      <p:sp>
        <p:nvSpPr>
          <p:cNvPr id="516" name="Google Shape;516;p47"/>
          <p:cNvSpPr txBox="1"/>
          <p:nvPr>
            <p:ph idx="4294967295" type="title"/>
          </p:nvPr>
        </p:nvSpPr>
        <p:spPr>
          <a:xfrm>
            <a:off x="715550" y="1211575"/>
            <a:ext cx="59613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517" name="Google Shape;517;p47"/>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161.</a:t>
            </a:r>
            <a:endParaRPr i="1" sz="900">
              <a:latin typeface="Dosis"/>
              <a:ea typeface="Dosis"/>
              <a:cs typeface="Dosis"/>
              <a:sym typeface="Dosis"/>
            </a:endParaRPr>
          </a:p>
        </p:txBody>
      </p:sp>
      <p:pic>
        <p:nvPicPr>
          <p:cNvPr id="518" name="Google Shape;518;p47"/>
          <p:cNvPicPr preferRelativeResize="0"/>
          <p:nvPr/>
        </p:nvPicPr>
        <p:blipFill rotWithShape="1">
          <a:blip r:embed="rId4">
            <a:alphaModFix/>
          </a:blip>
          <a:srcRect b="32931" l="49889" r="2042" t="35306"/>
          <a:stretch/>
        </p:blipFill>
        <p:spPr>
          <a:xfrm>
            <a:off x="2229765" y="1598553"/>
            <a:ext cx="3064575" cy="2518600"/>
          </a:xfrm>
          <a:prstGeom prst="rect">
            <a:avLst/>
          </a:prstGeom>
          <a:noFill/>
          <a:ln>
            <a:noFill/>
          </a:ln>
        </p:spPr>
      </p:pic>
      <p:pic>
        <p:nvPicPr>
          <p:cNvPr id="519" name="Google Shape;519;p47"/>
          <p:cNvPicPr preferRelativeResize="0"/>
          <p:nvPr/>
        </p:nvPicPr>
        <p:blipFill>
          <a:blip r:embed="rId5">
            <a:alphaModFix/>
          </a:blip>
          <a:stretch>
            <a:fillRect/>
          </a:stretch>
        </p:blipFill>
        <p:spPr>
          <a:xfrm>
            <a:off x="1132737" y="4096440"/>
            <a:ext cx="5126924" cy="238675"/>
          </a:xfrm>
          <a:prstGeom prst="rect">
            <a:avLst/>
          </a:prstGeom>
          <a:noFill/>
          <a:ln>
            <a:noFill/>
          </a:ln>
        </p:spPr>
      </p:pic>
      <p:grpSp>
        <p:nvGrpSpPr>
          <p:cNvPr id="520" name="Google Shape;520;p47"/>
          <p:cNvGrpSpPr/>
          <p:nvPr/>
        </p:nvGrpSpPr>
        <p:grpSpPr>
          <a:xfrm>
            <a:off x="6543675" y="4343400"/>
            <a:ext cx="2714775" cy="839694"/>
            <a:chOff x="6543675" y="4343400"/>
            <a:chExt cx="2714775" cy="839694"/>
          </a:xfrm>
        </p:grpSpPr>
        <p:sp>
          <p:nvSpPr>
            <p:cNvPr id="521" name="Google Shape;521;p4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28" name="Shape 528"/>
        <p:cNvGrpSpPr/>
        <p:nvPr/>
      </p:nvGrpSpPr>
      <p:grpSpPr>
        <a:xfrm>
          <a:off x="0" y="0"/>
          <a:ext cx="0" cy="0"/>
          <a:chOff x="0" y="0"/>
          <a:chExt cx="0" cy="0"/>
        </a:xfrm>
      </p:grpSpPr>
      <p:grpSp>
        <p:nvGrpSpPr>
          <p:cNvPr id="529" name="Google Shape;529;p48"/>
          <p:cNvGrpSpPr/>
          <p:nvPr/>
        </p:nvGrpSpPr>
        <p:grpSpPr>
          <a:xfrm>
            <a:off x="0" y="0"/>
            <a:ext cx="9144000" cy="5143500"/>
            <a:chOff x="0" y="0"/>
            <a:chExt cx="9144000" cy="5143500"/>
          </a:xfrm>
        </p:grpSpPr>
        <p:sp>
          <p:nvSpPr>
            <p:cNvPr id="530" name="Google Shape;530;p4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4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32" name="Google Shape;532;p48"/>
          <p:cNvSpPr txBox="1"/>
          <p:nvPr>
            <p:ph idx="4294967295" type="title"/>
          </p:nvPr>
        </p:nvSpPr>
        <p:spPr>
          <a:xfrm>
            <a:off x="715550" y="196125"/>
            <a:ext cx="67434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Algoritmos basados en representantes</a:t>
            </a:r>
            <a:endParaRPr b="1">
              <a:latin typeface="Poppins"/>
              <a:ea typeface="Poppins"/>
              <a:cs typeface="Poppins"/>
              <a:sym typeface="Poppins"/>
            </a:endParaRPr>
          </a:p>
          <a:p>
            <a:pPr indent="0" lvl="0" marL="0" rtl="0" algn="l">
              <a:spcBef>
                <a:spcPts val="0"/>
              </a:spcBef>
              <a:spcAft>
                <a:spcPts val="0"/>
              </a:spcAft>
              <a:buNone/>
            </a:pPr>
            <a:r>
              <a:t/>
            </a:r>
            <a:endParaRPr b="1">
              <a:latin typeface="Poppins"/>
              <a:ea typeface="Poppins"/>
              <a:cs typeface="Poppins"/>
              <a:sym typeface="Poppins"/>
            </a:endParaRPr>
          </a:p>
        </p:txBody>
      </p:sp>
      <p:sp>
        <p:nvSpPr>
          <p:cNvPr id="533" name="Google Shape;533;p48"/>
          <p:cNvSpPr txBox="1"/>
          <p:nvPr>
            <p:ph idx="4294967295" type="title"/>
          </p:nvPr>
        </p:nvSpPr>
        <p:spPr>
          <a:xfrm>
            <a:off x="715550" y="1211575"/>
            <a:ext cx="59613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534" name="Google Shape;534;p48"/>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161.</a:t>
            </a:r>
            <a:endParaRPr i="1" sz="900">
              <a:latin typeface="Dosis"/>
              <a:ea typeface="Dosis"/>
              <a:cs typeface="Dosis"/>
              <a:sym typeface="Dosis"/>
            </a:endParaRPr>
          </a:p>
        </p:txBody>
      </p:sp>
      <p:pic>
        <p:nvPicPr>
          <p:cNvPr id="535" name="Google Shape;535;p48"/>
          <p:cNvPicPr preferRelativeResize="0"/>
          <p:nvPr/>
        </p:nvPicPr>
        <p:blipFill rotWithShape="1">
          <a:blip r:embed="rId4">
            <a:alphaModFix/>
          </a:blip>
          <a:srcRect b="1597" l="3114" r="48817" t="66640"/>
          <a:stretch/>
        </p:blipFill>
        <p:spPr>
          <a:xfrm>
            <a:off x="2250472" y="1588200"/>
            <a:ext cx="3064575" cy="2518600"/>
          </a:xfrm>
          <a:prstGeom prst="rect">
            <a:avLst/>
          </a:prstGeom>
          <a:noFill/>
          <a:ln>
            <a:noFill/>
          </a:ln>
        </p:spPr>
      </p:pic>
      <p:pic>
        <p:nvPicPr>
          <p:cNvPr id="536" name="Google Shape;536;p48"/>
          <p:cNvPicPr preferRelativeResize="0"/>
          <p:nvPr/>
        </p:nvPicPr>
        <p:blipFill>
          <a:blip r:embed="rId5">
            <a:alphaModFix/>
          </a:blip>
          <a:stretch>
            <a:fillRect/>
          </a:stretch>
        </p:blipFill>
        <p:spPr>
          <a:xfrm>
            <a:off x="1132737" y="4096440"/>
            <a:ext cx="5126924" cy="238675"/>
          </a:xfrm>
          <a:prstGeom prst="rect">
            <a:avLst/>
          </a:prstGeom>
          <a:noFill/>
          <a:ln>
            <a:noFill/>
          </a:ln>
        </p:spPr>
      </p:pic>
      <p:grpSp>
        <p:nvGrpSpPr>
          <p:cNvPr id="537" name="Google Shape;537;p48"/>
          <p:cNvGrpSpPr/>
          <p:nvPr/>
        </p:nvGrpSpPr>
        <p:grpSpPr>
          <a:xfrm>
            <a:off x="6543675" y="4343400"/>
            <a:ext cx="2714775" cy="839694"/>
            <a:chOff x="6543675" y="4343400"/>
            <a:chExt cx="2714775" cy="839694"/>
          </a:xfrm>
        </p:grpSpPr>
        <p:sp>
          <p:nvSpPr>
            <p:cNvPr id="538" name="Google Shape;538;p4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45" name="Shape 545"/>
        <p:cNvGrpSpPr/>
        <p:nvPr/>
      </p:nvGrpSpPr>
      <p:grpSpPr>
        <a:xfrm>
          <a:off x="0" y="0"/>
          <a:ext cx="0" cy="0"/>
          <a:chOff x="0" y="0"/>
          <a:chExt cx="0" cy="0"/>
        </a:xfrm>
      </p:grpSpPr>
      <p:grpSp>
        <p:nvGrpSpPr>
          <p:cNvPr id="546" name="Google Shape;546;p49"/>
          <p:cNvGrpSpPr/>
          <p:nvPr/>
        </p:nvGrpSpPr>
        <p:grpSpPr>
          <a:xfrm>
            <a:off x="0" y="0"/>
            <a:ext cx="9144000" cy="5143500"/>
            <a:chOff x="0" y="0"/>
            <a:chExt cx="9144000" cy="5143500"/>
          </a:xfrm>
        </p:grpSpPr>
        <p:sp>
          <p:nvSpPr>
            <p:cNvPr id="547" name="Google Shape;547;p4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4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49" name="Google Shape;549;p49"/>
          <p:cNvSpPr txBox="1"/>
          <p:nvPr>
            <p:ph idx="4294967295" type="title"/>
          </p:nvPr>
        </p:nvSpPr>
        <p:spPr>
          <a:xfrm>
            <a:off x="715550" y="196125"/>
            <a:ext cx="67434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Algoritmos basados en representantes</a:t>
            </a:r>
            <a:endParaRPr b="1">
              <a:latin typeface="Poppins"/>
              <a:ea typeface="Poppins"/>
              <a:cs typeface="Poppins"/>
              <a:sym typeface="Poppins"/>
            </a:endParaRPr>
          </a:p>
          <a:p>
            <a:pPr indent="0" lvl="0" marL="0" rtl="0" algn="l">
              <a:spcBef>
                <a:spcPts val="0"/>
              </a:spcBef>
              <a:spcAft>
                <a:spcPts val="0"/>
              </a:spcAft>
              <a:buNone/>
            </a:pPr>
            <a:r>
              <a:t/>
            </a:r>
            <a:endParaRPr b="1">
              <a:latin typeface="Poppins"/>
              <a:ea typeface="Poppins"/>
              <a:cs typeface="Poppins"/>
              <a:sym typeface="Poppins"/>
            </a:endParaRPr>
          </a:p>
        </p:txBody>
      </p:sp>
      <p:sp>
        <p:nvSpPr>
          <p:cNvPr id="550" name="Google Shape;550;p49"/>
          <p:cNvSpPr txBox="1"/>
          <p:nvPr>
            <p:ph idx="4294967295" type="title"/>
          </p:nvPr>
        </p:nvSpPr>
        <p:spPr>
          <a:xfrm>
            <a:off x="715550" y="1211575"/>
            <a:ext cx="59613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551" name="Google Shape;551;p49"/>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161.</a:t>
            </a:r>
            <a:endParaRPr i="1" sz="900">
              <a:latin typeface="Dosis"/>
              <a:ea typeface="Dosis"/>
              <a:cs typeface="Dosis"/>
              <a:sym typeface="Dosis"/>
            </a:endParaRPr>
          </a:p>
        </p:txBody>
      </p:sp>
      <p:pic>
        <p:nvPicPr>
          <p:cNvPr id="552" name="Google Shape;552;p49"/>
          <p:cNvPicPr preferRelativeResize="0"/>
          <p:nvPr/>
        </p:nvPicPr>
        <p:blipFill rotWithShape="1">
          <a:blip r:embed="rId4">
            <a:alphaModFix/>
          </a:blip>
          <a:srcRect b="1494" l="49879" r="2052" t="66777"/>
          <a:stretch/>
        </p:blipFill>
        <p:spPr>
          <a:xfrm>
            <a:off x="2219415" y="1598540"/>
            <a:ext cx="3064575" cy="2515850"/>
          </a:xfrm>
          <a:prstGeom prst="rect">
            <a:avLst/>
          </a:prstGeom>
          <a:noFill/>
          <a:ln>
            <a:noFill/>
          </a:ln>
        </p:spPr>
      </p:pic>
      <p:pic>
        <p:nvPicPr>
          <p:cNvPr id="553" name="Google Shape;553;p49"/>
          <p:cNvPicPr preferRelativeResize="0"/>
          <p:nvPr/>
        </p:nvPicPr>
        <p:blipFill>
          <a:blip r:embed="rId5">
            <a:alphaModFix/>
          </a:blip>
          <a:stretch>
            <a:fillRect/>
          </a:stretch>
        </p:blipFill>
        <p:spPr>
          <a:xfrm>
            <a:off x="1132737" y="4096440"/>
            <a:ext cx="5126924" cy="238675"/>
          </a:xfrm>
          <a:prstGeom prst="rect">
            <a:avLst/>
          </a:prstGeom>
          <a:noFill/>
          <a:ln>
            <a:noFill/>
          </a:ln>
        </p:spPr>
      </p:pic>
      <p:grpSp>
        <p:nvGrpSpPr>
          <p:cNvPr id="554" name="Google Shape;554;p49"/>
          <p:cNvGrpSpPr/>
          <p:nvPr/>
        </p:nvGrpSpPr>
        <p:grpSpPr>
          <a:xfrm>
            <a:off x="6543675" y="4343400"/>
            <a:ext cx="2714775" cy="839694"/>
            <a:chOff x="6543675" y="4343400"/>
            <a:chExt cx="2714775" cy="839694"/>
          </a:xfrm>
        </p:grpSpPr>
        <p:sp>
          <p:nvSpPr>
            <p:cNvPr id="555" name="Google Shape;555;p4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62" name="Shape 562"/>
        <p:cNvGrpSpPr/>
        <p:nvPr/>
      </p:nvGrpSpPr>
      <p:grpSpPr>
        <a:xfrm>
          <a:off x="0" y="0"/>
          <a:ext cx="0" cy="0"/>
          <a:chOff x="0" y="0"/>
          <a:chExt cx="0" cy="0"/>
        </a:xfrm>
      </p:grpSpPr>
      <p:grpSp>
        <p:nvGrpSpPr>
          <p:cNvPr id="563" name="Google Shape;563;p50"/>
          <p:cNvGrpSpPr/>
          <p:nvPr/>
        </p:nvGrpSpPr>
        <p:grpSpPr>
          <a:xfrm>
            <a:off x="0" y="0"/>
            <a:ext cx="9144000" cy="5143500"/>
            <a:chOff x="0" y="0"/>
            <a:chExt cx="9144000" cy="5143500"/>
          </a:xfrm>
        </p:grpSpPr>
        <p:sp>
          <p:nvSpPr>
            <p:cNvPr id="564" name="Google Shape;564;p5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5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66" name="Google Shape;566;p50"/>
          <p:cNvSpPr txBox="1"/>
          <p:nvPr>
            <p:ph idx="4294967295" type="title"/>
          </p:nvPr>
        </p:nvSpPr>
        <p:spPr>
          <a:xfrm>
            <a:off x="715550" y="196125"/>
            <a:ext cx="67434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Algoritmos basados en representantes</a:t>
            </a:r>
            <a:endParaRPr b="1">
              <a:latin typeface="Poppins"/>
              <a:ea typeface="Poppins"/>
              <a:cs typeface="Poppins"/>
              <a:sym typeface="Poppins"/>
            </a:endParaRPr>
          </a:p>
          <a:p>
            <a:pPr indent="0" lvl="0" marL="0" rtl="0" algn="l">
              <a:spcBef>
                <a:spcPts val="0"/>
              </a:spcBef>
              <a:spcAft>
                <a:spcPts val="0"/>
              </a:spcAft>
              <a:buNone/>
            </a:pPr>
            <a:r>
              <a:t/>
            </a:r>
            <a:endParaRPr b="1">
              <a:latin typeface="Poppins"/>
              <a:ea typeface="Poppins"/>
              <a:cs typeface="Poppins"/>
              <a:sym typeface="Poppins"/>
            </a:endParaRPr>
          </a:p>
        </p:txBody>
      </p:sp>
      <p:sp>
        <p:nvSpPr>
          <p:cNvPr id="567" name="Google Shape;567;p50"/>
          <p:cNvSpPr txBox="1"/>
          <p:nvPr>
            <p:ph idx="4294967295" type="title"/>
          </p:nvPr>
        </p:nvSpPr>
        <p:spPr>
          <a:xfrm>
            <a:off x="715550" y="1211575"/>
            <a:ext cx="59613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pic>
        <p:nvPicPr>
          <p:cNvPr id="568" name="Google Shape;568;p50"/>
          <p:cNvPicPr preferRelativeResize="0"/>
          <p:nvPr/>
        </p:nvPicPr>
        <p:blipFill>
          <a:blip r:embed="rId4">
            <a:alphaModFix/>
          </a:blip>
          <a:stretch>
            <a:fillRect/>
          </a:stretch>
        </p:blipFill>
        <p:spPr>
          <a:xfrm>
            <a:off x="1129675" y="3566651"/>
            <a:ext cx="3210400" cy="1400150"/>
          </a:xfrm>
          <a:prstGeom prst="rect">
            <a:avLst/>
          </a:prstGeom>
          <a:noFill/>
          <a:ln>
            <a:noFill/>
          </a:ln>
        </p:spPr>
      </p:pic>
      <p:pic>
        <p:nvPicPr>
          <p:cNvPr id="569" name="Google Shape;569;p50"/>
          <p:cNvPicPr preferRelativeResize="0"/>
          <p:nvPr/>
        </p:nvPicPr>
        <p:blipFill>
          <a:blip r:embed="rId5">
            <a:alphaModFix/>
          </a:blip>
          <a:stretch>
            <a:fillRect/>
          </a:stretch>
        </p:blipFill>
        <p:spPr>
          <a:xfrm>
            <a:off x="4733525" y="1211575"/>
            <a:ext cx="3757226" cy="2821025"/>
          </a:xfrm>
          <a:prstGeom prst="rect">
            <a:avLst/>
          </a:prstGeom>
          <a:noFill/>
          <a:ln>
            <a:noFill/>
          </a:ln>
        </p:spPr>
      </p:pic>
      <p:pic>
        <p:nvPicPr>
          <p:cNvPr id="570" name="Google Shape;570;p50"/>
          <p:cNvPicPr preferRelativeResize="0"/>
          <p:nvPr/>
        </p:nvPicPr>
        <p:blipFill>
          <a:blip r:embed="rId6">
            <a:alphaModFix/>
          </a:blip>
          <a:stretch>
            <a:fillRect/>
          </a:stretch>
        </p:blipFill>
        <p:spPr>
          <a:xfrm>
            <a:off x="715551" y="1265702"/>
            <a:ext cx="2620276" cy="2111526"/>
          </a:xfrm>
          <a:prstGeom prst="rect">
            <a:avLst/>
          </a:prstGeom>
          <a:noFill/>
          <a:ln>
            <a:noFill/>
          </a:ln>
        </p:spPr>
      </p:pic>
      <p:grpSp>
        <p:nvGrpSpPr>
          <p:cNvPr id="571" name="Google Shape;571;p50"/>
          <p:cNvGrpSpPr/>
          <p:nvPr/>
        </p:nvGrpSpPr>
        <p:grpSpPr>
          <a:xfrm>
            <a:off x="6543675" y="4343400"/>
            <a:ext cx="2714775" cy="839694"/>
            <a:chOff x="6543675" y="4343400"/>
            <a:chExt cx="2714775" cy="839694"/>
          </a:xfrm>
        </p:grpSpPr>
        <p:sp>
          <p:nvSpPr>
            <p:cNvPr id="572" name="Google Shape;572;p5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51"/>
          <p:cNvPicPr preferRelativeResize="0"/>
          <p:nvPr/>
        </p:nvPicPr>
        <p:blipFill>
          <a:blip r:embed="rId3">
            <a:alphaModFix/>
          </a:blip>
          <a:stretch>
            <a:fillRect/>
          </a:stretch>
        </p:blipFill>
        <p:spPr>
          <a:xfrm>
            <a:off x="-45075" y="-25355"/>
            <a:ext cx="9189075" cy="5168855"/>
          </a:xfrm>
          <a:prstGeom prst="rect">
            <a:avLst/>
          </a:prstGeom>
          <a:noFill/>
          <a:ln>
            <a:noFill/>
          </a:ln>
        </p:spPr>
      </p:pic>
      <p:pic>
        <p:nvPicPr>
          <p:cNvPr descr="Texto+Imagen 2.png" id="581" name="Google Shape;581;p51"/>
          <p:cNvPicPr preferRelativeResize="0"/>
          <p:nvPr/>
        </p:nvPicPr>
        <p:blipFill>
          <a:blip r:embed="rId4">
            <a:alphaModFix amt="94000"/>
          </a:blip>
          <a:stretch>
            <a:fillRect/>
          </a:stretch>
        </p:blipFill>
        <p:spPr>
          <a:xfrm>
            <a:off x="-45075" y="0"/>
            <a:ext cx="9189077" cy="5168856"/>
          </a:xfrm>
          <a:prstGeom prst="rect">
            <a:avLst/>
          </a:prstGeom>
          <a:noFill/>
          <a:ln>
            <a:noFill/>
          </a:ln>
        </p:spPr>
      </p:pic>
      <p:sp>
        <p:nvSpPr>
          <p:cNvPr id="582" name="Google Shape;582;p51"/>
          <p:cNvSpPr txBox="1"/>
          <p:nvPr>
            <p:ph type="title"/>
          </p:nvPr>
        </p:nvSpPr>
        <p:spPr>
          <a:xfrm>
            <a:off x="852725" y="1548750"/>
            <a:ext cx="4440000" cy="257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Conociendo el algoritmo</a:t>
            </a:r>
            <a:endParaRPr/>
          </a:p>
          <a:p>
            <a:pPr indent="0" lvl="0" marL="0" rtl="0" algn="r">
              <a:spcBef>
                <a:spcPts val="0"/>
              </a:spcBef>
              <a:spcAft>
                <a:spcPts val="0"/>
              </a:spcAft>
              <a:buNone/>
            </a:pPr>
            <a:r>
              <a:rPr lang="es" sz="3700">
                <a:solidFill>
                  <a:srgbClr val="1BBC9B"/>
                </a:solidFill>
              </a:rPr>
              <a:t>k-means</a:t>
            </a:r>
            <a:endParaRPr sz="3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86" name="Shape 586"/>
        <p:cNvGrpSpPr/>
        <p:nvPr/>
      </p:nvGrpSpPr>
      <p:grpSpPr>
        <a:xfrm>
          <a:off x="0" y="0"/>
          <a:ext cx="0" cy="0"/>
          <a:chOff x="0" y="0"/>
          <a:chExt cx="0" cy="0"/>
        </a:xfrm>
      </p:grpSpPr>
      <p:grpSp>
        <p:nvGrpSpPr>
          <p:cNvPr id="587" name="Google Shape;587;p52"/>
          <p:cNvGrpSpPr/>
          <p:nvPr/>
        </p:nvGrpSpPr>
        <p:grpSpPr>
          <a:xfrm>
            <a:off x="0" y="0"/>
            <a:ext cx="9144000" cy="5143500"/>
            <a:chOff x="0" y="0"/>
            <a:chExt cx="9144000" cy="5143500"/>
          </a:xfrm>
        </p:grpSpPr>
        <p:sp>
          <p:nvSpPr>
            <p:cNvPr id="588" name="Google Shape;588;p5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p5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90" name="Google Shape;590;p52"/>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k-means</a:t>
            </a:r>
            <a:endParaRPr b="1">
              <a:latin typeface="Poppins"/>
              <a:ea typeface="Poppins"/>
              <a:cs typeface="Poppins"/>
              <a:sym typeface="Poppins"/>
            </a:endParaRPr>
          </a:p>
        </p:txBody>
      </p:sp>
      <p:sp>
        <p:nvSpPr>
          <p:cNvPr id="591" name="Google Shape;591;p52"/>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br>
              <a:rPr b="1" lang="es" sz="700">
                <a:solidFill>
                  <a:srgbClr val="FF5BC4"/>
                </a:solidFill>
                <a:latin typeface="Poppins"/>
                <a:ea typeface="Poppins"/>
                <a:cs typeface="Poppins"/>
                <a:sym typeface="Poppins"/>
              </a:rPr>
            </a:br>
            <a:r>
              <a:rPr b="1" lang="es" sz="1400">
                <a:solidFill>
                  <a:srgbClr val="FF5BC4"/>
                </a:solidFill>
                <a:latin typeface="Poppins"/>
                <a:ea typeface="Poppins"/>
                <a:cs typeface="Poppins"/>
                <a:sym typeface="Poppins"/>
              </a:rPr>
              <a:t>Función Objetivo:</a:t>
            </a:r>
            <a:endParaRPr b="1" sz="1400">
              <a:solidFill>
                <a:srgbClr val="FF5BC4"/>
              </a:solidFill>
              <a:latin typeface="Poppins"/>
              <a:ea typeface="Poppins"/>
              <a:cs typeface="Poppins"/>
              <a:sym typeface="Poppins"/>
            </a:endParaRPr>
          </a:p>
          <a:p>
            <a:pPr indent="0" lvl="0" marL="0" rtl="0" algn="l">
              <a:lnSpc>
                <a:spcPct val="150000"/>
              </a:lnSpc>
              <a:spcBef>
                <a:spcPts val="0"/>
              </a:spcBef>
              <a:spcAft>
                <a:spcPts val="0"/>
              </a:spcAft>
              <a:buNone/>
            </a:pPr>
            <a:r>
              <a:t/>
            </a:r>
            <a:endParaRPr b="1" sz="1000">
              <a:solidFill>
                <a:srgbClr val="FF5BC4"/>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Donde</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                                                                                 (utiliza la distancia euclidiana)</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que puede ser interpretada como el error cuadrático de aproximar un punto a su representante más cercano. Entonces la función objetivo busca minimizar la suma de los errores cuadráticos (SSE).</a:t>
            </a:r>
            <a:endParaRPr sz="1400">
              <a:latin typeface="Poppins"/>
              <a:ea typeface="Poppins"/>
              <a:cs typeface="Poppins"/>
              <a:sym typeface="Poppins"/>
            </a:endParaRPr>
          </a:p>
        </p:txBody>
      </p:sp>
      <p:grpSp>
        <p:nvGrpSpPr>
          <p:cNvPr id="592" name="Google Shape;592;p52"/>
          <p:cNvGrpSpPr/>
          <p:nvPr/>
        </p:nvGrpSpPr>
        <p:grpSpPr>
          <a:xfrm>
            <a:off x="6543675" y="4343400"/>
            <a:ext cx="2714775" cy="839694"/>
            <a:chOff x="6543675" y="4343400"/>
            <a:chExt cx="2714775" cy="839694"/>
          </a:xfrm>
        </p:grpSpPr>
        <p:sp>
          <p:nvSpPr>
            <p:cNvPr id="593" name="Google Shape;593;p5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7" name="Google Shape;597;p52"/>
          <p:cNvPicPr preferRelativeResize="0"/>
          <p:nvPr/>
        </p:nvPicPr>
        <p:blipFill>
          <a:blip r:embed="rId4">
            <a:alphaModFix/>
          </a:blip>
          <a:stretch>
            <a:fillRect/>
          </a:stretch>
        </p:blipFill>
        <p:spPr>
          <a:xfrm>
            <a:off x="2639800" y="1255280"/>
            <a:ext cx="2580701" cy="661251"/>
          </a:xfrm>
          <a:prstGeom prst="rect">
            <a:avLst/>
          </a:prstGeom>
          <a:noFill/>
          <a:ln>
            <a:noFill/>
          </a:ln>
        </p:spPr>
      </p:pic>
      <p:pic>
        <p:nvPicPr>
          <p:cNvPr id="598" name="Google Shape;598;p52"/>
          <p:cNvPicPr preferRelativeResize="0"/>
          <p:nvPr/>
        </p:nvPicPr>
        <p:blipFill>
          <a:blip r:embed="rId5">
            <a:alphaModFix/>
          </a:blip>
          <a:stretch>
            <a:fillRect/>
          </a:stretch>
        </p:blipFill>
        <p:spPr>
          <a:xfrm>
            <a:off x="1336200" y="2299007"/>
            <a:ext cx="2201937" cy="245900"/>
          </a:xfrm>
          <a:prstGeom prst="rect">
            <a:avLst/>
          </a:prstGeom>
          <a:noFill/>
          <a:ln>
            <a:noFill/>
          </a:ln>
        </p:spPr>
      </p:pic>
      <p:sp>
        <p:nvSpPr>
          <p:cNvPr id="599" name="Google Shape;599;p52"/>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162.</a:t>
            </a:r>
            <a:endParaRPr i="1" sz="900">
              <a:latin typeface="Dosis"/>
              <a:ea typeface="Dosis"/>
              <a:cs typeface="Dosis"/>
              <a:sym typeface="Dosi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03" name="Shape 603"/>
        <p:cNvGrpSpPr/>
        <p:nvPr/>
      </p:nvGrpSpPr>
      <p:grpSpPr>
        <a:xfrm>
          <a:off x="0" y="0"/>
          <a:ext cx="0" cy="0"/>
          <a:chOff x="0" y="0"/>
          <a:chExt cx="0" cy="0"/>
        </a:xfrm>
      </p:grpSpPr>
      <p:grpSp>
        <p:nvGrpSpPr>
          <p:cNvPr id="604" name="Google Shape;604;p53"/>
          <p:cNvGrpSpPr/>
          <p:nvPr/>
        </p:nvGrpSpPr>
        <p:grpSpPr>
          <a:xfrm>
            <a:off x="0" y="0"/>
            <a:ext cx="9144000" cy="5143500"/>
            <a:chOff x="0" y="0"/>
            <a:chExt cx="9144000" cy="5143500"/>
          </a:xfrm>
        </p:grpSpPr>
        <p:sp>
          <p:nvSpPr>
            <p:cNvPr id="605" name="Google Shape;605;p5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5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07" name="Google Shape;607;p53"/>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k-means</a:t>
            </a:r>
            <a:endParaRPr b="1">
              <a:latin typeface="Poppins"/>
              <a:ea typeface="Poppins"/>
              <a:cs typeface="Poppins"/>
              <a:sym typeface="Poppins"/>
            </a:endParaRPr>
          </a:p>
        </p:txBody>
      </p:sp>
      <p:sp>
        <p:nvSpPr>
          <p:cNvPr id="608" name="Google Shape;608;p53"/>
          <p:cNvSpPr txBox="1"/>
          <p:nvPr>
            <p:ph idx="4294967295" type="title"/>
          </p:nvPr>
        </p:nvSpPr>
        <p:spPr>
          <a:xfrm>
            <a:off x="715550" y="1211575"/>
            <a:ext cx="3075900" cy="32079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Precaución:</a:t>
            </a:r>
            <a:endParaRPr b="1" sz="14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No funciona con clústers con forma arbitraria porque está sesgada a clústers esféricos</a:t>
            </a:r>
            <a:endParaRPr sz="1400">
              <a:latin typeface="Poppins"/>
              <a:ea typeface="Poppins"/>
              <a:cs typeface="Poppins"/>
              <a:sym typeface="Poppins"/>
            </a:endParaRPr>
          </a:p>
        </p:txBody>
      </p:sp>
      <p:grpSp>
        <p:nvGrpSpPr>
          <p:cNvPr id="609" name="Google Shape;609;p53"/>
          <p:cNvGrpSpPr/>
          <p:nvPr/>
        </p:nvGrpSpPr>
        <p:grpSpPr>
          <a:xfrm>
            <a:off x="6543675" y="4343400"/>
            <a:ext cx="2714775" cy="839694"/>
            <a:chOff x="6543675" y="4343400"/>
            <a:chExt cx="2714775" cy="839694"/>
          </a:xfrm>
        </p:grpSpPr>
        <p:sp>
          <p:nvSpPr>
            <p:cNvPr id="610" name="Google Shape;610;p5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4" name="Google Shape;614;p53"/>
          <p:cNvPicPr preferRelativeResize="0"/>
          <p:nvPr/>
        </p:nvPicPr>
        <p:blipFill>
          <a:blip r:embed="rId4">
            <a:alphaModFix/>
          </a:blip>
          <a:stretch>
            <a:fillRect/>
          </a:stretch>
        </p:blipFill>
        <p:spPr>
          <a:xfrm>
            <a:off x="3735077" y="1144950"/>
            <a:ext cx="5295050" cy="3031776"/>
          </a:xfrm>
          <a:prstGeom prst="rect">
            <a:avLst/>
          </a:prstGeom>
          <a:noFill/>
          <a:ln>
            <a:noFill/>
          </a:ln>
        </p:spPr>
      </p:pic>
      <p:sp>
        <p:nvSpPr>
          <p:cNvPr id="615" name="Google Shape;615;p53"/>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163.</a:t>
            </a:r>
            <a:endParaRPr i="1" sz="900">
              <a:latin typeface="Dosis"/>
              <a:ea typeface="Dosis"/>
              <a:cs typeface="Dosis"/>
              <a:sym typeface="Dosi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19" name="Shape 619"/>
        <p:cNvGrpSpPr/>
        <p:nvPr/>
      </p:nvGrpSpPr>
      <p:grpSpPr>
        <a:xfrm>
          <a:off x="0" y="0"/>
          <a:ext cx="0" cy="0"/>
          <a:chOff x="0" y="0"/>
          <a:chExt cx="0" cy="0"/>
        </a:xfrm>
      </p:grpSpPr>
      <p:grpSp>
        <p:nvGrpSpPr>
          <p:cNvPr id="620" name="Google Shape;620;p54"/>
          <p:cNvGrpSpPr/>
          <p:nvPr/>
        </p:nvGrpSpPr>
        <p:grpSpPr>
          <a:xfrm>
            <a:off x="0" y="0"/>
            <a:ext cx="9144000" cy="5143500"/>
            <a:chOff x="0" y="0"/>
            <a:chExt cx="9144000" cy="5143500"/>
          </a:xfrm>
        </p:grpSpPr>
        <p:sp>
          <p:nvSpPr>
            <p:cNvPr id="621" name="Google Shape;621;p5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2" name="Google Shape;622;p5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23" name="Google Shape;623;p54"/>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k-means (algoritmo)</a:t>
            </a:r>
            <a:endParaRPr b="1">
              <a:latin typeface="Poppins"/>
              <a:ea typeface="Poppins"/>
              <a:cs typeface="Poppins"/>
              <a:sym typeface="Poppins"/>
            </a:endParaRPr>
          </a:p>
        </p:txBody>
      </p:sp>
      <p:sp>
        <p:nvSpPr>
          <p:cNvPr id="624" name="Google Shape;624;p54"/>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Asignación:</a:t>
            </a:r>
            <a:br>
              <a:rPr lang="es" sz="1400">
                <a:latin typeface="Poppins"/>
                <a:ea typeface="Poppins"/>
                <a:cs typeface="Poppins"/>
                <a:sym typeface="Poppins"/>
              </a:rPr>
            </a:br>
            <a:br>
              <a:rPr lang="es" sz="1400">
                <a:latin typeface="Poppins"/>
                <a:ea typeface="Poppins"/>
                <a:cs typeface="Poppins"/>
                <a:sym typeface="Poppins"/>
              </a:rPr>
            </a:br>
            <a:br>
              <a:rPr lang="es" sz="1400">
                <a:latin typeface="Poppins"/>
                <a:ea typeface="Poppins"/>
                <a:cs typeface="Poppins"/>
                <a:sym typeface="Poppins"/>
              </a:rPr>
            </a:br>
            <a:endParaRPr sz="1400">
              <a:latin typeface="Poppins"/>
              <a:ea typeface="Poppins"/>
              <a:cs typeface="Poppins"/>
              <a:sym typeface="Poppins"/>
            </a:endParaRPr>
          </a:p>
          <a:p>
            <a:pPr indent="0" lvl="0" marL="457200" rtl="0" algn="l">
              <a:lnSpc>
                <a:spcPct val="150000"/>
              </a:lnSpc>
              <a:spcBef>
                <a:spcPts val="0"/>
              </a:spcBef>
              <a:spcAft>
                <a:spcPts val="0"/>
              </a:spcAft>
              <a:buNone/>
            </a:pPr>
            <a:r>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Actualización:</a:t>
            </a:r>
            <a:endParaRPr sz="1400">
              <a:latin typeface="Poppins"/>
              <a:ea typeface="Poppins"/>
              <a:cs typeface="Poppins"/>
              <a:sym typeface="Poppins"/>
            </a:endParaRPr>
          </a:p>
        </p:txBody>
      </p:sp>
      <p:grpSp>
        <p:nvGrpSpPr>
          <p:cNvPr id="625" name="Google Shape;625;p54"/>
          <p:cNvGrpSpPr/>
          <p:nvPr/>
        </p:nvGrpSpPr>
        <p:grpSpPr>
          <a:xfrm>
            <a:off x="6543675" y="4343400"/>
            <a:ext cx="2714775" cy="839694"/>
            <a:chOff x="6543675" y="4343400"/>
            <a:chExt cx="2714775" cy="839694"/>
          </a:xfrm>
        </p:grpSpPr>
        <p:sp>
          <p:nvSpPr>
            <p:cNvPr id="626" name="Google Shape;626;p5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0" name="Google Shape;630;p54"/>
          <p:cNvPicPr preferRelativeResize="0"/>
          <p:nvPr/>
        </p:nvPicPr>
        <p:blipFill rotWithShape="1">
          <a:blip r:embed="rId4">
            <a:alphaModFix/>
          </a:blip>
          <a:srcRect b="0" l="50021" r="24907" t="0"/>
          <a:stretch/>
        </p:blipFill>
        <p:spPr>
          <a:xfrm>
            <a:off x="2579204" y="2943625"/>
            <a:ext cx="1454426" cy="1221575"/>
          </a:xfrm>
          <a:prstGeom prst="rect">
            <a:avLst/>
          </a:prstGeom>
          <a:noFill/>
          <a:ln>
            <a:noFill/>
          </a:ln>
        </p:spPr>
      </p:pic>
      <p:pic>
        <p:nvPicPr>
          <p:cNvPr id="631" name="Google Shape;631;p54"/>
          <p:cNvPicPr preferRelativeResize="0"/>
          <p:nvPr/>
        </p:nvPicPr>
        <p:blipFill rotWithShape="1">
          <a:blip r:embed="rId4">
            <a:alphaModFix/>
          </a:blip>
          <a:srcRect b="0" l="0" r="50022" t="0"/>
          <a:stretch/>
        </p:blipFill>
        <p:spPr>
          <a:xfrm>
            <a:off x="2573400" y="1326450"/>
            <a:ext cx="2899326" cy="1221575"/>
          </a:xfrm>
          <a:prstGeom prst="rect">
            <a:avLst/>
          </a:prstGeom>
          <a:noFill/>
          <a:ln>
            <a:noFill/>
          </a:ln>
        </p:spPr>
      </p:pic>
      <p:pic>
        <p:nvPicPr>
          <p:cNvPr id="632" name="Google Shape;632;p54"/>
          <p:cNvPicPr preferRelativeResize="0"/>
          <p:nvPr/>
        </p:nvPicPr>
        <p:blipFill rotWithShape="1">
          <a:blip r:embed="rId4">
            <a:alphaModFix/>
          </a:blip>
          <a:srcRect b="0" l="74929" r="0" t="0"/>
          <a:stretch/>
        </p:blipFill>
        <p:spPr>
          <a:xfrm>
            <a:off x="6595030" y="2943625"/>
            <a:ext cx="1454426" cy="1221575"/>
          </a:xfrm>
          <a:prstGeom prst="rect">
            <a:avLst/>
          </a:prstGeom>
          <a:noFill/>
          <a:ln>
            <a:noFill/>
          </a:ln>
        </p:spPr>
      </p:pic>
      <p:sp>
        <p:nvSpPr>
          <p:cNvPr id="633" name="Google Shape;633;p54"/>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a:t>
            </a:r>
            <a:r>
              <a:rPr b="1" i="1" lang="es" sz="900">
                <a:solidFill>
                  <a:srgbClr val="8426C9"/>
                </a:solidFill>
                <a:latin typeface="Dosis"/>
                <a:ea typeface="Dosis"/>
                <a:cs typeface="Dosis"/>
                <a:sym typeface="Dosis"/>
              </a:rPr>
              <a:t>nte: </a:t>
            </a:r>
            <a:r>
              <a:rPr i="1" lang="es" sz="900" u="sng">
                <a:solidFill>
                  <a:schemeClr val="hlink"/>
                </a:solidFill>
                <a:latin typeface="Dosis"/>
                <a:ea typeface="Dosis"/>
                <a:cs typeface="Dosis"/>
                <a:sym typeface="Dosis"/>
                <a:hlinkClick r:id="rId5"/>
              </a:rPr>
              <a:t>k-means clustering - Wikipedia</a:t>
            </a:r>
            <a:endParaRPr i="1" sz="900">
              <a:latin typeface="Dosis"/>
              <a:ea typeface="Dosis"/>
              <a:cs typeface="Dosis"/>
              <a:sym typeface="Dosi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37" name="Shape 637"/>
        <p:cNvGrpSpPr/>
        <p:nvPr/>
      </p:nvGrpSpPr>
      <p:grpSpPr>
        <a:xfrm>
          <a:off x="0" y="0"/>
          <a:ext cx="0" cy="0"/>
          <a:chOff x="0" y="0"/>
          <a:chExt cx="0" cy="0"/>
        </a:xfrm>
      </p:grpSpPr>
      <p:grpSp>
        <p:nvGrpSpPr>
          <p:cNvPr id="638" name="Google Shape;638;p55"/>
          <p:cNvGrpSpPr/>
          <p:nvPr/>
        </p:nvGrpSpPr>
        <p:grpSpPr>
          <a:xfrm>
            <a:off x="0" y="0"/>
            <a:ext cx="9144000" cy="5143500"/>
            <a:chOff x="0" y="0"/>
            <a:chExt cx="9144000" cy="5143500"/>
          </a:xfrm>
        </p:grpSpPr>
        <p:sp>
          <p:nvSpPr>
            <p:cNvPr id="639" name="Google Shape;639;p5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5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41" name="Google Shape;641;p55"/>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k-means (algoritmo)</a:t>
            </a:r>
            <a:endParaRPr b="1">
              <a:latin typeface="Poppins"/>
              <a:ea typeface="Poppins"/>
              <a:cs typeface="Poppins"/>
              <a:sym typeface="Poppins"/>
            </a:endParaRPr>
          </a:p>
        </p:txBody>
      </p:sp>
      <p:sp>
        <p:nvSpPr>
          <p:cNvPr id="642" name="Google Shape;642;p55"/>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t/>
            </a:r>
            <a:endParaRPr sz="1400">
              <a:latin typeface="Poppins"/>
              <a:ea typeface="Poppins"/>
              <a:cs typeface="Poppins"/>
              <a:sym typeface="Poppins"/>
            </a:endParaRPr>
          </a:p>
        </p:txBody>
      </p:sp>
      <p:grpSp>
        <p:nvGrpSpPr>
          <p:cNvPr id="643" name="Google Shape;643;p55"/>
          <p:cNvGrpSpPr/>
          <p:nvPr/>
        </p:nvGrpSpPr>
        <p:grpSpPr>
          <a:xfrm>
            <a:off x="6543675" y="4343400"/>
            <a:ext cx="2714775" cy="839694"/>
            <a:chOff x="6543675" y="4343400"/>
            <a:chExt cx="2714775" cy="839694"/>
          </a:xfrm>
        </p:grpSpPr>
        <p:sp>
          <p:nvSpPr>
            <p:cNvPr id="644" name="Google Shape;644;p5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8" name="Google Shape;648;p55"/>
          <p:cNvPicPr preferRelativeResize="0"/>
          <p:nvPr/>
        </p:nvPicPr>
        <p:blipFill>
          <a:blip r:embed="rId4">
            <a:alphaModFix/>
          </a:blip>
          <a:stretch>
            <a:fillRect/>
          </a:stretch>
        </p:blipFill>
        <p:spPr>
          <a:xfrm>
            <a:off x="2923075" y="1211575"/>
            <a:ext cx="3297841" cy="3207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08" name="Shape 108"/>
        <p:cNvGrpSpPr/>
        <p:nvPr/>
      </p:nvGrpSpPr>
      <p:grpSpPr>
        <a:xfrm>
          <a:off x="0" y="0"/>
          <a:ext cx="0" cy="0"/>
          <a:chOff x="0" y="0"/>
          <a:chExt cx="0" cy="0"/>
        </a:xfrm>
      </p:grpSpPr>
      <p:grpSp>
        <p:nvGrpSpPr>
          <p:cNvPr id="109" name="Google Shape;109;p20"/>
          <p:cNvGrpSpPr/>
          <p:nvPr/>
        </p:nvGrpSpPr>
        <p:grpSpPr>
          <a:xfrm>
            <a:off x="0" y="0"/>
            <a:ext cx="9144000" cy="5143500"/>
            <a:chOff x="0" y="0"/>
            <a:chExt cx="9144000" cy="5143500"/>
          </a:xfrm>
        </p:grpSpPr>
        <p:sp>
          <p:nvSpPr>
            <p:cNvPr id="110" name="Google Shape;110;p2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2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12" name="Google Shape;112;p20"/>
          <p:cNvSpPr txBox="1"/>
          <p:nvPr>
            <p:ph idx="4294967295" type="title"/>
          </p:nvPr>
        </p:nvSpPr>
        <p:spPr>
          <a:xfrm>
            <a:off x="715550" y="196125"/>
            <a:ext cx="67434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Algoritmos basados en representantes</a:t>
            </a:r>
            <a:endParaRPr b="1">
              <a:latin typeface="Poppins"/>
              <a:ea typeface="Poppins"/>
              <a:cs typeface="Poppins"/>
              <a:sym typeface="Poppins"/>
            </a:endParaRPr>
          </a:p>
          <a:p>
            <a:pPr indent="0" lvl="0" marL="0" rtl="0" algn="l">
              <a:spcBef>
                <a:spcPts val="0"/>
              </a:spcBef>
              <a:spcAft>
                <a:spcPts val="0"/>
              </a:spcAft>
              <a:buNone/>
            </a:pPr>
            <a:r>
              <a:t/>
            </a:r>
            <a:endParaRPr b="1">
              <a:latin typeface="Poppins"/>
              <a:ea typeface="Poppins"/>
              <a:cs typeface="Poppins"/>
              <a:sym typeface="Poppins"/>
            </a:endParaRPr>
          </a:p>
        </p:txBody>
      </p:sp>
      <p:grpSp>
        <p:nvGrpSpPr>
          <p:cNvPr id="113" name="Google Shape;113;p20"/>
          <p:cNvGrpSpPr/>
          <p:nvPr/>
        </p:nvGrpSpPr>
        <p:grpSpPr>
          <a:xfrm>
            <a:off x="4867275" y="4343400"/>
            <a:ext cx="2714775" cy="839694"/>
            <a:chOff x="6543675" y="4343400"/>
            <a:chExt cx="2714775" cy="839694"/>
          </a:xfrm>
        </p:grpSpPr>
        <p:sp>
          <p:nvSpPr>
            <p:cNvPr id="114" name="Google Shape;114;p2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20"/>
          <p:cNvSpPr txBox="1"/>
          <p:nvPr>
            <p:ph idx="4294967295" type="title"/>
          </p:nvPr>
        </p:nvSpPr>
        <p:spPr>
          <a:xfrm>
            <a:off x="715550" y="1211575"/>
            <a:ext cx="59613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br>
              <a:rPr b="1" lang="es" sz="700">
                <a:solidFill>
                  <a:srgbClr val="FF5BC4"/>
                </a:solidFill>
                <a:latin typeface="Poppins"/>
                <a:ea typeface="Poppins"/>
                <a:cs typeface="Poppins"/>
                <a:sym typeface="Poppins"/>
              </a:rPr>
            </a:br>
            <a:r>
              <a:rPr b="1" lang="es" sz="1400">
                <a:solidFill>
                  <a:srgbClr val="FF5BC4"/>
                </a:solidFill>
                <a:latin typeface="Poppins"/>
                <a:ea typeface="Poppins"/>
                <a:cs typeface="Poppins"/>
                <a:sym typeface="Poppins"/>
              </a:rPr>
              <a:t>Función Objetivo:</a:t>
            </a:r>
            <a:endParaRPr b="1" sz="1400">
              <a:solidFill>
                <a:srgbClr val="FF5BC4"/>
              </a:solidFill>
              <a:latin typeface="Poppins"/>
              <a:ea typeface="Poppins"/>
              <a:cs typeface="Poppins"/>
              <a:sym typeface="Poppins"/>
            </a:endParaRPr>
          </a:p>
          <a:p>
            <a:pPr indent="0" lvl="0" marL="0" rtl="0" algn="l">
              <a:lnSpc>
                <a:spcPct val="150000"/>
              </a:lnSpc>
              <a:spcBef>
                <a:spcPts val="0"/>
              </a:spcBef>
              <a:spcAft>
                <a:spcPts val="0"/>
              </a:spcAft>
              <a:buNone/>
            </a:pPr>
            <a:r>
              <a:t/>
            </a:r>
            <a:endParaRPr sz="10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Paso de asignación:</a:t>
            </a:r>
            <a:endParaRPr b="1" sz="14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Asigna cada punto a su representante más cercano tomando en cuenta la función de distancia. Estos clústers serán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6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Paso de optimización:</a:t>
            </a:r>
            <a:endParaRPr b="1" sz="14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Determina al representante óptimo      para cada clúster       que minimice la función objetivo local:</a:t>
            </a:r>
            <a:endParaRPr sz="1400">
              <a:latin typeface="Poppins"/>
              <a:ea typeface="Poppins"/>
              <a:cs typeface="Poppins"/>
              <a:sym typeface="Poppins"/>
            </a:endParaRPr>
          </a:p>
        </p:txBody>
      </p:sp>
      <p:pic>
        <p:nvPicPr>
          <p:cNvPr id="119" name="Google Shape;119;p20"/>
          <p:cNvPicPr preferRelativeResize="0"/>
          <p:nvPr/>
        </p:nvPicPr>
        <p:blipFill>
          <a:blip r:embed="rId4">
            <a:alphaModFix/>
          </a:blip>
          <a:stretch>
            <a:fillRect/>
          </a:stretch>
        </p:blipFill>
        <p:spPr>
          <a:xfrm>
            <a:off x="6391274" y="2370100"/>
            <a:ext cx="3571851" cy="3571851"/>
          </a:xfrm>
          <a:prstGeom prst="rect">
            <a:avLst/>
          </a:prstGeom>
          <a:noFill/>
          <a:ln>
            <a:noFill/>
          </a:ln>
        </p:spPr>
      </p:pic>
      <p:pic>
        <p:nvPicPr>
          <p:cNvPr id="120" name="Google Shape;120;p20"/>
          <p:cNvPicPr preferRelativeResize="0"/>
          <p:nvPr/>
        </p:nvPicPr>
        <p:blipFill>
          <a:blip r:embed="rId5">
            <a:alphaModFix/>
          </a:blip>
          <a:stretch>
            <a:fillRect/>
          </a:stretch>
        </p:blipFill>
        <p:spPr>
          <a:xfrm>
            <a:off x="2639800" y="1255280"/>
            <a:ext cx="2580701" cy="661251"/>
          </a:xfrm>
          <a:prstGeom prst="rect">
            <a:avLst/>
          </a:prstGeom>
          <a:noFill/>
          <a:ln>
            <a:noFill/>
          </a:ln>
        </p:spPr>
      </p:pic>
      <p:sp>
        <p:nvSpPr>
          <p:cNvPr id="121" name="Google Shape;121;p20"/>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160.</a:t>
            </a:r>
            <a:endParaRPr i="1" sz="900">
              <a:latin typeface="Dosis"/>
              <a:ea typeface="Dosis"/>
              <a:cs typeface="Dosis"/>
              <a:sym typeface="Dosis"/>
            </a:endParaRPr>
          </a:p>
        </p:txBody>
      </p:sp>
      <p:pic>
        <p:nvPicPr>
          <p:cNvPr id="122" name="Google Shape;122;p20"/>
          <p:cNvPicPr preferRelativeResize="0"/>
          <p:nvPr/>
        </p:nvPicPr>
        <p:blipFill>
          <a:blip r:embed="rId6">
            <a:alphaModFix/>
          </a:blip>
          <a:stretch>
            <a:fillRect/>
          </a:stretch>
        </p:blipFill>
        <p:spPr>
          <a:xfrm>
            <a:off x="5697142" y="2667400"/>
            <a:ext cx="785575" cy="205775"/>
          </a:xfrm>
          <a:prstGeom prst="rect">
            <a:avLst/>
          </a:prstGeom>
          <a:noFill/>
          <a:ln>
            <a:noFill/>
          </a:ln>
        </p:spPr>
      </p:pic>
      <p:pic>
        <p:nvPicPr>
          <p:cNvPr id="123" name="Google Shape;123;p20"/>
          <p:cNvPicPr preferRelativeResize="0"/>
          <p:nvPr/>
        </p:nvPicPr>
        <p:blipFill>
          <a:blip r:embed="rId7">
            <a:alphaModFix/>
          </a:blip>
          <a:stretch>
            <a:fillRect/>
          </a:stretch>
        </p:blipFill>
        <p:spPr>
          <a:xfrm>
            <a:off x="5903657" y="3479430"/>
            <a:ext cx="166704" cy="205775"/>
          </a:xfrm>
          <a:prstGeom prst="rect">
            <a:avLst/>
          </a:prstGeom>
          <a:noFill/>
          <a:ln>
            <a:noFill/>
          </a:ln>
        </p:spPr>
      </p:pic>
      <p:pic>
        <p:nvPicPr>
          <p:cNvPr id="124" name="Google Shape;124;p20"/>
          <p:cNvPicPr preferRelativeResize="0"/>
          <p:nvPr/>
        </p:nvPicPr>
        <p:blipFill>
          <a:blip r:embed="rId8">
            <a:alphaModFix/>
          </a:blip>
          <a:stretch>
            <a:fillRect/>
          </a:stretch>
        </p:blipFill>
        <p:spPr>
          <a:xfrm>
            <a:off x="4003900" y="3486525"/>
            <a:ext cx="166700" cy="191581"/>
          </a:xfrm>
          <a:prstGeom prst="rect">
            <a:avLst/>
          </a:prstGeom>
          <a:noFill/>
          <a:ln>
            <a:noFill/>
          </a:ln>
        </p:spPr>
      </p:pic>
      <p:pic>
        <p:nvPicPr>
          <p:cNvPr id="125" name="Google Shape;125;p20"/>
          <p:cNvPicPr preferRelativeResize="0"/>
          <p:nvPr/>
        </p:nvPicPr>
        <p:blipFill>
          <a:blip r:embed="rId9">
            <a:alphaModFix/>
          </a:blip>
          <a:stretch>
            <a:fillRect/>
          </a:stretch>
        </p:blipFill>
        <p:spPr>
          <a:xfrm>
            <a:off x="1146622" y="4135010"/>
            <a:ext cx="1420924" cy="455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52" name="Shape 652"/>
        <p:cNvGrpSpPr/>
        <p:nvPr/>
      </p:nvGrpSpPr>
      <p:grpSpPr>
        <a:xfrm>
          <a:off x="0" y="0"/>
          <a:ext cx="0" cy="0"/>
          <a:chOff x="0" y="0"/>
          <a:chExt cx="0" cy="0"/>
        </a:xfrm>
      </p:grpSpPr>
      <p:grpSp>
        <p:nvGrpSpPr>
          <p:cNvPr id="653" name="Google Shape;653;p56"/>
          <p:cNvGrpSpPr/>
          <p:nvPr/>
        </p:nvGrpSpPr>
        <p:grpSpPr>
          <a:xfrm>
            <a:off x="0" y="0"/>
            <a:ext cx="9144000" cy="5143500"/>
            <a:chOff x="0" y="0"/>
            <a:chExt cx="9144000" cy="5143500"/>
          </a:xfrm>
        </p:grpSpPr>
        <p:sp>
          <p:nvSpPr>
            <p:cNvPr id="654" name="Google Shape;654;p5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5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56" name="Google Shape;656;p56"/>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k-medians</a:t>
            </a:r>
            <a:endParaRPr b="1">
              <a:latin typeface="Poppins"/>
              <a:ea typeface="Poppins"/>
              <a:cs typeface="Poppins"/>
              <a:sym typeface="Poppins"/>
            </a:endParaRPr>
          </a:p>
        </p:txBody>
      </p:sp>
      <p:sp>
        <p:nvSpPr>
          <p:cNvPr id="657" name="Google Shape;657;p56"/>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br>
              <a:rPr b="1" lang="es" sz="700">
                <a:solidFill>
                  <a:srgbClr val="FF5BC4"/>
                </a:solidFill>
                <a:latin typeface="Poppins"/>
                <a:ea typeface="Poppins"/>
                <a:cs typeface="Poppins"/>
                <a:sym typeface="Poppins"/>
              </a:rPr>
            </a:br>
            <a:r>
              <a:rPr b="1" lang="es" sz="1400">
                <a:solidFill>
                  <a:srgbClr val="FF5BC4"/>
                </a:solidFill>
                <a:latin typeface="Poppins"/>
                <a:ea typeface="Poppins"/>
                <a:cs typeface="Poppins"/>
                <a:sym typeface="Poppins"/>
              </a:rPr>
              <a:t>Función Objetivo:</a:t>
            </a:r>
            <a:endParaRPr b="1" sz="1400">
              <a:solidFill>
                <a:srgbClr val="FF5BC4"/>
              </a:solidFill>
              <a:latin typeface="Poppins"/>
              <a:ea typeface="Poppins"/>
              <a:cs typeface="Poppins"/>
              <a:sym typeface="Poppins"/>
            </a:endParaRPr>
          </a:p>
          <a:p>
            <a:pPr indent="0" lvl="0" marL="0" rtl="0" algn="l">
              <a:lnSpc>
                <a:spcPct val="150000"/>
              </a:lnSpc>
              <a:spcBef>
                <a:spcPts val="0"/>
              </a:spcBef>
              <a:spcAft>
                <a:spcPts val="0"/>
              </a:spcAft>
              <a:buNone/>
            </a:pPr>
            <a:r>
              <a:t/>
            </a:r>
            <a:endParaRPr b="1" sz="1000">
              <a:solidFill>
                <a:srgbClr val="FF5BC4"/>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Donde</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8426C9"/>
                </a:solidFill>
                <a:latin typeface="Poppins"/>
                <a:ea typeface="Poppins"/>
                <a:cs typeface="Poppins"/>
                <a:sym typeface="Poppins"/>
              </a:rPr>
              <a:t>Observación:</a:t>
            </a:r>
            <a:endParaRPr b="1" sz="1400">
              <a:solidFill>
                <a:srgbClr val="8426C9"/>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A diferencia de k-means, el algoritmo de k-medians utiliza la distancia Manhattan (taxicab).</a:t>
            </a:r>
            <a:endParaRPr sz="1400">
              <a:latin typeface="Poppins"/>
              <a:ea typeface="Poppins"/>
              <a:cs typeface="Poppins"/>
              <a:sym typeface="Poppins"/>
            </a:endParaRPr>
          </a:p>
        </p:txBody>
      </p:sp>
      <p:pic>
        <p:nvPicPr>
          <p:cNvPr id="658" name="Google Shape;658;p56"/>
          <p:cNvPicPr preferRelativeResize="0"/>
          <p:nvPr/>
        </p:nvPicPr>
        <p:blipFill>
          <a:blip r:embed="rId4">
            <a:alphaModFix/>
          </a:blip>
          <a:stretch>
            <a:fillRect/>
          </a:stretch>
        </p:blipFill>
        <p:spPr>
          <a:xfrm>
            <a:off x="1336200" y="2326478"/>
            <a:ext cx="2201926" cy="211656"/>
          </a:xfrm>
          <a:prstGeom prst="rect">
            <a:avLst/>
          </a:prstGeom>
          <a:noFill/>
          <a:ln>
            <a:noFill/>
          </a:ln>
        </p:spPr>
      </p:pic>
      <p:grpSp>
        <p:nvGrpSpPr>
          <p:cNvPr id="659" name="Google Shape;659;p56"/>
          <p:cNvGrpSpPr/>
          <p:nvPr/>
        </p:nvGrpSpPr>
        <p:grpSpPr>
          <a:xfrm>
            <a:off x="6543675" y="4343400"/>
            <a:ext cx="2714775" cy="839694"/>
            <a:chOff x="6543675" y="4343400"/>
            <a:chExt cx="2714775" cy="839694"/>
          </a:xfrm>
        </p:grpSpPr>
        <p:sp>
          <p:nvSpPr>
            <p:cNvPr id="660" name="Google Shape;660;p5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4" name="Google Shape;664;p56"/>
          <p:cNvPicPr preferRelativeResize="0"/>
          <p:nvPr/>
        </p:nvPicPr>
        <p:blipFill>
          <a:blip r:embed="rId5">
            <a:alphaModFix/>
          </a:blip>
          <a:stretch>
            <a:fillRect/>
          </a:stretch>
        </p:blipFill>
        <p:spPr>
          <a:xfrm>
            <a:off x="2639800" y="1255280"/>
            <a:ext cx="2580701" cy="661251"/>
          </a:xfrm>
          <a:prstGeom prst="rect">
            <a:avLst/>
          </a:prstGeom>
          <a:noFill/>
          <a:ln>
            <a:noFill/>
          </a:ln>
        </p:spPr>
      </p:pic>
      <p:sp>
        <p:nvSpPr>
          <p:cNvPr id="665" name="Google Shape;665;p56"/>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164.</a:t>
            </a:r>
            <a:endParaRPr i="1" sz="900">
              <a:latin typeface="Dosis"/>
              <a:ea typeface="Dosis"/>
              <a:cs typeface="Dosis"/>
              <a:sym typeface="Dosi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69" name="Shape 669"/>
        <p:cNvGrpSpPr/>
        <p:nvPr/>
      </p:nvGrpSpPr>
      <p:grpSpPr>
        <a:xfrm>
          <a:off x="0" y="0"/>
          <a:ext cx="0" cy="0"/>
          <a:chOff x="0" y="0"/>
          <a:chExt cx="0" cy="0"/>
        </a:xfrm>
      </p:grpSpPr>
      <p:grpSp>
        <p:nvGrpSpPr>
          <p:cNvPr id="670" name="Google Shape;670;p57"/>
          <p:cNvGrpSpPr/>
          <p:nvPr/>
        </p:nvGrpSpPr>
        <p:grpSpPr>
          <a:xfrm>
            <a:off x="0" y="0"/>
            <a:ext cx="9144000" cy="5143500"/>
            <a:chOff x="0" y="0"/>
            <a:chExt cx="9144000" cy="5143500"/>
          </a:xfrm>
        </p:grpSpPr>
        <p:sp>
          <p:nvSpPr>
            <p:cNvPr id="671" name="Google Shape;671;p5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5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73" name="Google Shape;673;p57"/>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k-medoids</a:t>
            </a:r>
            <a:endParaRPr b="1">
              <a:latin typeface="Poppins"/>
              <a:ea typeface="Poppins"/>
              <a:cs typeface="Poppins"/>
              <a:sym typeface="Poppins"/>
            </a:endParaRPr>
          </a:p>
        </p:txBody>
      </p:sp>
      <p:sp>
        <p:nvSpPr>
          <p:cNvPr id="674" name="Google Shape;674;p57"/>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br>
              <a:rPr b="1" lang="es" sz="700">
                <a:solidFill>
                  <a:srgbClr val="FF5BC4"/>
                </a:solidFill>
                <a:latin typeface="Poppins"/>
                <a:ea typeface="Poppins"/>
                <a:cs typeface="Poppins"/>
                <a:sym typeface="Poppins"/>
              </a:rPr>
            </a:br>
            <a:r>
              <a:rPr b="1" lang="es" sz="1400">
                <a:solidFill>
                  <a:srgbClr val="FF5BC4"/>
                </a:solidFill>
                <a:latin typeface="Poppins"/>
                <a:ea typeface="Poppins"/>
                <a:cs typeface="Poppins"/>
                <a:sym typeface="Poppins"/>
              </a:rPr>
              <a:t>Función Objetivo:</a:t>
            </a:r>
            <a:endParaRPr b="1" sz="1400">
              <a:solidFill>
                <a:srgbClr val="FF5BC4"/>
              </a:solidFill>
              <a:latin typeface="Poppins"/>
              <a:ea typeface="Poppins"/>
              <a:cs typeface="Poppins"/>
              <a:sym typeface="Poppins"/>
            </a:endParaRPr>
          </a:p>
          <a:p>
            <a:pPr indent="0" lvl="0" marL="0" rtl="0" algn="l">
              <a:lnSpc>
                <a:spcPct val="150000"/>
              </a:lnSpc>
              <a:spcBef>
                <a:spcPts val="0"/>
              </a:spcBef>
              <a:spcAft>
                <a:spcPts val="0"/>
              </a:spcAft>
              <a:buNone/>
            </a:pPr>
            <a:r>
              <a:t/>
            </a:r>
            <a:endParaRPr b="1" sz="1000">
              <a:solidFill>
                <a:srgbClr val="FF5BC4"/>
              </a:solidFill>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8426C9"/>
                </a:solidFill>
                <a:latin typeface="Poppins"/>
                <a:ea typeface="Poppins"/>
                <a:cs typeface="Poppins"/>
                <a:sym typeface="Poppins"/>
              </a:rPr>
              <a:t>Observación:</a:t>
            </a:r>
            <a:endParaRPr b="1" sz="1400">
              <a:solidFill>
                <a:srgbClr val="8426C9"/>
              </a:solidFill>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grpSp>
        <p:nvGrpSpPr>
          <p:cNvPr id="675" name="Google Shape;675;p57"/>
          <p:cNvGrpSpPr/>
          <p:nvPr/>
        </p:nvGrpSpPr>
        <p:grpSpPr>
          <a:xfrm>
            <a:off x="6543675" y="4343400"/>
            <a:ext cx="2714775" cy="839694"/>
            <a:chOff x="6543675" y="4343400"/>
            <a:chExt cx="2714775" cy="839694"/>
          </a:xfrm>
        </p:grpSpPr>
        <p:sp>
          <p:nvSpPr>
            <p:cNvPr id="676" name="Google Shape;676;p5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0" name="Google Shape;680;p57"/>
          <p:cNvPicPr preferRelativeResize="0"/>
          <p:nvPr/>
        </p:nvPicPr>
        <p:blipFill>
          <a:blip r:embed="rId4">
            <a:alphaModFix/>
          </a:blip>
          <a:stretch>
            <a:fillRect/>
          </a:stretch>
        </p:blipFill>
        <p:spPr>
          <a:xfrm>
            <a:off x="2639800" y="1255280"/>
            <a:ext cx="2580701" cy="661251"/>
          </a:xfrm>
          <a:prstGeom prst="rect">
            <a:avLst/>
          </a:prstGeom>
          <a:noFill/>
          <a:ln>
            <a:noFill/>
          </a:ln>
        </p:spPr>
      </p:pic>
      <p:pic>
        <p:nvPicPr>
          <p:cNvPr id="681" name="Google Shape;681;p57"/>
          <p:cNvPicPr preferRelativeResize="0"/>
          <p:nvPr/>
        </p:nvPicPr>
        <p:blipFill>
          <a:blip r:embed="rId5">
            <a:alphaModFix/>
          </a:blip>
          <a:stretch>
            <a:fillRect/>
          </a:stretch>
        </p:blipFill>
        <p:spPr>
          <a:xfrm>
            <a:off x="809015" y="2641363"/>
            <a:ext cx="639073" cy="211650"/>
          </a:xfrm>
          <a:prstGeom prst="rect">
            <a:avLst/>
          </a:prstGeom>
          <a:noFill/>
          <a:ln>
            <a:noFill/>
          </a:ln>
        </p:spPr>
      </p:pic>
      <p:sp>
        <p:nvSpPr>
          <p:cNvPr id="682" name="Google Shape;682;p57"/>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i="1" lang="es" sz="900">
                <a:latin typeface="Dosis"/>
                <a:ea typeface="Dosis"/>
                <a:cs typeface="Dosis"/>
                <a:sym typeface="Dosis"/>
              </a:rPr>
              <a:t>Aggarwal, C. C. (2015). Representative-based algorithms. In Data Mining: The textbook. Springer.  pp 164-165.</a:t>
            </a:r>
            <a:endParaRPr i="1" sz="900">
              <a:latin typeface="Dosis"/>
              <a:ea typeface="Dosis"/>
              <a:cs typeface="Dosis"/>
              <a:sym typeface="Dosi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58"/>
          <p:cNvPicPr preferRelativeResize="0"/>
          <p:nvPr/>
        </p:nvPicPr>
        <p:blipFill>
          <a:blip r:embed="rId3">
            <a:alphaModFix/>
          </a:blip>
          <a:stretch>
            <a:fillRect/>
          </a:stretch>
        </p:blipFill>
        <p:spPr>
          <a:xfrm>
            <a:off x="-45075" y="-25355"/>
            <a:ext cx="9189075" cy="5168855"/>
          </a:xfrm>
          <a:prstGeom prst="rect">
            <a:avLst/>
          </a:prstGeom>
          <a:noFill/>
          <a:ln>
            <a:noFill/>
          </a:ln>
        </p:spPr>
      </p:pic>
      <p:pic>
        <p:nvPicPr>
          <p:cNvPr descr="Texto+Imagen 2.png" id="688" name="Google Shape;688;p58"/>
          <p:cNvPicPr preferRelativeResize="0"/>
          <p:nvPr/>
        </p:nvPicPr>
        <p:blipFill>
          <a:blip r:embed="rId4">
            <a:alphaModFix amt="94000"/>
          </a:blip>
          <a:stretch>
            <a:fillRect/>
          </a:stretch>
        </p:blipFill>
        <p:spPr>
          <a:xfrm>
            <a:off x="-45075" y="0"/>
            <a:ext cx="9189077" cy="5168856"/>
          </a:xfrm>
          <a:prstGeom prst="rect">
            <a:avLst/>
          </a:prstGeom>
          <a:noFill/>
          <a:ln>
            <a:noFill/>
          </a:ln>
        </p:spPr>
      </p:pic>
      <p:sp>
        <p:nvSpPr>
          <p:cNvPr id="689" name="Google Shape;689;p58"/>
          <p:cNvSpPr txBox="1"/>
          <p:nvPr>
            <p:ph type="title"/>
          </p:nvPr>
        </p:nvSpPr>
        <p:spPr>
          <a:xfrm>
            <a:off x="852725" y="1548750"/>
            <a:ext cx="6955800" cy="257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Conociendo el algoritmo</a:t>
            </a:r>
            <a:endParaRPr/>
          </a:p>
          <a:p>
            <a:pPr indent="0" lvl="0" marL="0" rtl="0" algn="r">
              <a:spcBef>
                <a:spcPts val="0"/>
              </a:spcBef>
              <a:spcAft>
                <a:spcPts val="0"/>
              </a:spcAft>
              <a:buNone/>
            </a:pPr>
            <a:r>
              <a:rPr lang="es" sz="3700">
                <a:solidFill>
                  <a:srgbClr val="1BBC9B"/>
                </a:solidFill>
              </a:rPr>
              <a:t>k-Nearest Neighbors</a:t>
            </a:r>
            <a:endParaRPr sz="3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93" name="Shape 693"/>
        <p:cNvGrpSpPr/>
        <p:nvPr/>
      </p:nvGrpSpPr>
      <p:grpSpPr>
        <a:xfrm>
          <a:off x="0" y="0"/>
          <a:ext cx="0" cy="0"/>
          <a:chOff x="0" y="0"/>
          <a:chExt cx="0" cy="0"/>
        </a:xfrm>
      </p:grpSpPr>
      <p:grpSp>
        <p:nvGrpSpPr>
          <p:cNvPr id="694" name="Google Shape;694;p59"/>
          <p:cNvGrpSpPr/>
          <p:nvPr/>
        </p:nvGrpSpPr>
        <p:grpSpPr>
          <a:xfrm>
            <a:off x="0" y="0"/>
            <a:ext cx="9144000" cy="5143500"/>
            <a:chOff x="0" y="0"/>
            <a:chExt cx="9144000" cy="5143500"/>
          </a:xfrm>
        </p:grpSpPr>
        <p:sp>
          <p:nvSpPr>
            <p:cNvPr id="695" name="Google Shape;695;p5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5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97" name="Google Shape;697;p59"/>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k-Nearest Neighbors</a:t>
            </a:r>
            <a:endParaRPr b="1">
              <a:latin typeface="Poppins"/>
              <a:ea typeface="Poppins"/>
              <a:cs typeface="Poppins"/>
              <a:sym typeface="Poppins"/>
            </a:endParaRPr>
          </a:p>
        </p:txBody>
      </p:sp>
      <p:sp>
        <p:nvSpPr>
          <p:cNvPr id="698" name="Google Shape;698;p59"/>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Algoritmo (para datos nuevos sin clasificar)</a:t>
            </a:r>
            <a:endParaRPr b="1" sz="1400">
              <a:solidFill>
                <a:srgbClr val="1BBC9B"/>
              </a:solidFill>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AutoNum type="arabicPeriod"/>
            </a:pPr>
            <a:r>
              <a:rPr lang="es" sz="1400">
                <a:latin typeface="Poppins"/>
                <a:ea typeface="Poppins"/>
                <a:cs typeface="Poppins"/>
                <a:sym typeface="Poppins"/>
              </a:rPr>
              <a:t>Definir métrica de distancia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AutoNum type="arabicPeriod"/>
            </a:pPr>
            <a:r>
              <a:rPr lang="es" sz="1400">
                <a:latin typeface="Poppins"/>
                <a:ea typeface="Poppins"/>
                <a:cs typeface="Poppins"/>
                <a:sym typeface="Poppins"/>
              </a:rPr>
              <a:t>Calcular distancia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AutoNum type="arabicPeriod"/>
            </a:pPr>
            <a:r>
              <a:rPr lang="es" sz="1400">
                <a:latin typeface="Poppins"/>
                <a:ea typeface="Poppins"/>
                <a:cs typeface="Poppins"/>
                <a:sym typeface="Poppins"/>
              </a:rPr>
              <a:t>Encontrar los k-vecinos más cercanos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AutoNum type="arabicPeriod"/>
            </a:pPr>
            <a:r>
              <a:rPr lang="es" sz="1400">
                <a:latin typeface="Poppins"/>
                <a:ea typeface="Poppins"/>
                <a:cs typeface="Poppins"/>
                <a:sym typeface="Poppins"/>
              </a:rPr>
              <a:t>Hacer una predicción</a:t>
            </a:r>
            <a:endParaRPr sz="1400">
              <a:latin typeface="Poppins"/>
              <a:ea typeface="Poppins"/>
              <a:cs typeface="Poppins"/>
              <a:sym typeface="Poppins"/>
            </a:endParaRPr>
          </a:p>
        </p:txBody>
      </p:sp>
      <p:grpSp>
        <p:nvGrpSpPr>
          <p:cNvPr id="699" name="Google Shape;699;p59"/>
          <p:cNvGrpSpPr/>
          <p:nvPr/>
        </p:nvGrpSpPr>
        <p:grpSpPr>
          <a:xfrm>
            <a:off x="6543675" y="4343400"/>
            <a:ext cx="2714775" cy="839694"/>
            <a:chOff x="6543675" y="4343400"/>
            <a:chExt cx="2714775" cy="839694"/>
          </a:xfrm>
        </p:grpSpPr>
        <p:sp>
          <p:nvSpPr>
            <p:cNvPr id="700" name="Google Shape;700;p5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4" name="Google Shape;704;p59"/>
          <p:cNvPicPr preferRelativeResize="0"/>
          <p:nvPr/>
        </p:nvPicPr>
        <p:blipFill>
          <a:blip r:embed="rId4">
            <a:alphaModFix/>
          </a:blip>
          <a:stretch>
            <a:fillRect/>
          </a:stretch>
        </p:blipFill>
        <p:spPr>
          <a:xfrm>
            <a:off x="4446446" y="1505346"/>
            <a:ext cx="3951776" cy="2287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0"/>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Algoritmos basados en distancia</a:t>
            </a:r>
            <a:endParaRPr/>
          </a:p>
        </p:txBody>
      </p:sp>
      <p:sp>
        <p:nvSpPr>
          <p:cNvPr id="710" name="Google Shape;710;p60"/>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Asignando cada dato a un grupo</a:t>
            </a:r>
            <a:endParaRPr/>
          </a:p>
        </p:txBody>
      </p:sp>
      <p:sp>
        <p:nvSpPr>
          <p:cNvPr id="711" name="Google Shape;711;p60"/>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Cyn - Matemática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a:blip r:embed="rId3">
            <a:alphaModFix/>
          </a:blip>
          <a:stretch>
            <a:fillRect/>
          </a:stretch>
        </p:blipFill>
        <p:spPr>
          <a:xfrm>
            <a:off x="-45075" y="-25355"/>
            <a:ext cx="9189075" cy="5168855"/>
          </a:xfrm>
          <a:prstGeom prst="rect">
            <a:avLst/>
          </a:prstGeom>
          <a:noFill/>
          <a:ln>
            <a:noFill/>
          </a:ln>
        </p:spPr>
      </p:pic>
      <p:pic>
        <p:nvPicPr>
          <p:cNvPr descr="Texto+Imagen 2.png" id="131" name="Google Shape;131;p21"/>
          <p:cNvPicPr preferRelativeResize="0"/>
          <p:nvPr/>
        </p:nvPicPr>
        <p:blipFill>
          <a:blip r:embed="rId4">
            <a:alphaModFix amt="94000"/>
          </a:blip>
          <a:stretch>
            <a:fillRect/>
          </a:stretch>
        </p:blipFill>
        <p:spPr>
          <a:xfrm>
            <a:off x="-45075" y="0"/>
            <a:ext cx="9189077" cy="5168856"/>
          </a:xfrm>
          <a:prstGeom prst="rect">
            <a:avLst/>
          </a:prstGeom>
          <a:noFill/>
          <a:ln>
            <a:noFill/>
          </a:ln>
        </p:spPr>
      </p:pic>
      <p:sp>
        <p:nvSpPr>
          <p:cNvPr id="132" name="Google Shape;132;p21"/>
          <p:cNvSpPr txBox="1"/>
          <p:nvPr>
            <p:ph type="title"/>
          </p:nvPr>
        </p:nvSpPr>
        <p:spPr>
          <a:xfrm>
            <a:off x="852725" y="1548750"/>
            <a:ext cx="5159100" cy="257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Determinando la similitud con</a:t>
            </a:r>
            <a:endParaRPr/>
          </a:p>
          <a:p>
            <a:pPr indent="0" lvl="0" marL="0" rtl="0" algn="r">
              <a:spcBef>
                <a:spcPts val="0"/>
              </a:spcBef>
              <a:spcAft>
                <a:spcPts val="0"/>
              </a:spcAft>
              <a:buNone/>
            </a:pPr>
            <a:r>
              <a:rPr lang="es" sz="3700">
                <a:solidFill>
                  <a:srgbClr val="1BBC9B"/>
                </a:solidFill>
              </a:rPr>
              <a:t>distancias</a:t>
            </a:r>
            <a:endParaRPr sz="3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36" name="Shape 136"/>
        <p:cNvGrpSpPr/>
        <p:nvPr/>
      </p:nvGrpSpPr>
      <p:grpSpPr>
        <a:xfrm>
          <a:off x="0" y="0"/>
          <a:ext cx="0" cy="0"/>
          <a:chOff x="0" y="0"/>
          <a:chExt cx="0" cy="0"/>
        </a:xfrm>
      </p:grpSpPr>
      <p:grpSp>
        <p:nvGrpSpPr>
          <p:cNvPr id="137" name="Google Shape;137;p22"/>
          <p:cNvGrpSpPr/>
          <p:nvPr/>
        </p:nvGrpSpPr>
        <p:grpSpPr>
          <a:xfrm>
            <a:off x="0" y="0"/>
            <a:ext cx="9144000" cy="5143500"/>
            <a:chOff x="0" y="0"/>
            <a:chExt cx="9144000" cy="5143500"/>
          </a:xfrm>
        </p:grpSpPr>
        <p:sp>
          <p:nvSpPr>
            <p:cNvPr id="138" name="Google Shape;138;p2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40" name="Google Shape;140;p22"/>
          <p:cNvSpPr txBox="1"/>
          <p:nvPr>
            <p:ph idx="4294967295" type="title"/>
          </p:nvPr>
        </p:nvSpPr>
        <p:spPr>
          <a:xfrm>
            <a:off x="715553" y="196125"/>
            <a:ext cx="76041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¿Cómo determino que son similares?</a:t>
            </a:r>
            <a:endParaRPr b="1">
              <a:latin typeface="Poppins"/>
              <a:ea typeface="Poppins"/>
              <a:cs typeface="Poppins"/>
              <a:sym typeface="Poppins"/>
            </a:endParaRPr>
          </a:p>
        </p:txBody>
      </p:sp>
      <p:grpSp>
        <p:nvGrpSpPr>
          <p:cNvPr id="141" name="Google Shape;141;p22"/>
          <p:cNvGrpSpPr/>
          <p:nvPr/>
        </p:nvGrpSpPr>
        <p:grpSpPr>
          <a:xfrm>
            <a:off x="4867275" y="4343400"/>
            <a:ext cx="2714775" cy="839694"/>
            <a:chOff x="6543675" y="4343400"/>
            <a:chExt cx="2714775" cy="839694"/>
          </a:xfrm>
        </p:grpSpPr>
        <p:sp>
          <p:nvSpPr>
            <p:cNvPr id="142" name="Google Shape;142;p2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2"/>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Vamos a querer diferenciar datos que son similares de los que no son similares en nuestro conjunto o nube de datos.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b="1" sz="1400">
              <a:solidFill>
                <a:srgbClr val="8426C9"/>
              </a:solidFill>
              <a:latin typeface="Poppins"/>
              <a:ea typeface="Poppins"/>
              <a:cs typeface="Poppins"/>
              <a:sym typeface="Poppins"/>
            </a:endParaRPr>
          </a:p>
          <a:p>
            <a:pPr indent="0" lvl="0" marL="0" rtl="0" algn="l">
              <a:lnSpc>
                <a:spcPct val="150000"/>
              </a:lnSpc>
              <a:spcBef>
                <a:spcPts val="0"/>
              </a:spcBef>
              <a:spcAft>
                <a:spcPts val="0"/>
              </a:spcAft>
              <a:buNone/>
            </a:pPr>
            <a:r>
              <a:t/>
            </a:r>
            <a:endParaRPr b="1" sz="1400">
              <a:solidFill>
                <a:srgbClr val="8426C9"/>
              </a:solidFill>
              <a:latin typeface="Poppins"/>
              <a:ea typeface="Poppins"/>
              <a:cs typeface="Poppins"/>
              <a:sym typeface="Poppins"/>
            </a:endParaRPr>
          </a:p>
        </p:txBody>
      </p:sp>
      <p:pic>
        <p:nvPicPr>
          <p:cNvPr id="147" name="Google Shape;147;p22"/>
          <p:cNvPicPr preferRelativeResize="0"/>
          <p:nvPr/>
        </p:nvPicPr>
        <p:blipFill rotWithShape="1">
          <a:blip r:embed="rId4">
            <a:alphaModFix/>
          </a:blip>
          <a:srcRect b="0" l="0" r="0" t="15725"/>
          <a:stretch/>
        </p:blipFill>
        <p:spPr>
          <a:xfrm>
            <a:off x="1995475" y="2122608"/>
            <a:ext cx="4391025" cy="1621450"/>
          </a:xfrm>
          <a:prstGeom prst="rect">
            <a:avLst/>
          </a:prstGeom>
          <a:noFill/>
          <a:ln>
            <a:noFill/>
          </a:ln>
        </p:spPr>
      </p:pic>
      <p:pic>
        <p:nvPicPr>
          <p:cNvPr id="148" name="Google Shape;148;p22"/>
          <p:cNvPicPr preferRelativeResize="0"/>
          <p:nvPr/>
        </p:nvPicPr>
        <p:blipFill>
          <a:blip r:embed="rId5">
            <a:alphaModFix/>
          </a:blip>
          <a:stretch>
            <a:fillRect/>
          </a:stretch>
        </p:blipFill>
        <p:spPr>
          <a:xfrm>
            <a:off x="6391274" y="2370100"/>
            <a:ext cx="3571851" cy="3571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52" name="Shape 152"/>
        <p:cNvGrpSpPr/>
        <p:nvPr/>
      </p:nvGrpSpPr>
      <p:grpSpPr>
        <a:xfrm>
          <a:off x="0" y="0"/>
          <a:ext cx="0" cy="0"/>
          <a:chOff x="0" y="0"/>
          <a:chExt cx="0" cy="0"/>
        </a:xfrm>
      </p:grpSpPr>
      <p:grpSp>
        <p:nvGrpSpPr>
          <p:cNvPr id="153" name="Google Shape;153;p23"/>
          <p:cNvGrpSpPr/>
          <p:nvPr/>
        </p:nvGrpSpPr>
        <p:grpSpPr>
          <a:xfrm>
            <a:off x="0" y="0"/>
            <a:ext cx="9144000" cy="5143500"/>
            <a:chOff x="0" y="0"/>
            <a:chExt cx="9144000" cy="5143500"/>
          </a:xfrm>
        </p:grpSpPr>
        <p:sp>
          <p:nvSpPr>
            <p:cNvPr id="154" name="Google Shape;154;p2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grpSp>
        <p:nvGrpSpPr>
          <p:cNvPr id="156" name="Google Shape;156;p23"/>
          <p:cNvGrpSpPr/>
          <p:nvPr/>
        </p:nvGrpSpPr>
        <p:grpSpPr>
          <a:xfrm>
            <a:off x="4867275" y="4343400"/>
            <a:ext cx="2714775" cy="839694"/>
            <a:chOff x="6543675" y="4343400"/>
            <a:chExt cx="2714775" cy="839694"/>
          </a:xfrm>
        </p:grpSpPr>
        <p:sp>
          <p:nvSpPr>
            <p:cNvPr id="157" name="Google Shape;157;p2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3"/>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Vamos a querer diferenciar datos que son similares de los que no son similares en nuestro conjunto o nube de datos.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b="1" sz="1400">
              <a:solidFill>
                <a:srgbClr val="8426C9"/>
              </a:solidFill>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8426C9"/>
                </a:solidFill>
                <a:latin typeface="Poppins"/>
                <a:ea typeface="Poppins"/>
                <a:cs typeface="Poppins"/>
                <a:sym typeface="Poppins"/>
              </a:rPr>
              <a:t>¿Cómo calculamos esta distancia?</a:t>
            </a:r>
            <a:endParaRPr b="1" sz="1400">
              <a:solidFill>
                <a:srgbClr val="8426C9"/>
              </a:solidFill>
              <a:latin typeface="Poppins"/>
              <a:ea typeface="Poppins"/>
              <a:cs typeface="Poppins"/>
              <a:sym typeface="Poppins"/>
            </a:endParaRPr>
          </a:p>
        </p:txBody>
      </p:sp>
      <p:pic>
        <p:nvPicPr>
          <p:cNvPr id="162" name="Google Shape;162;p23"/>
          <p:cNvPicPr preferRelativeResize="0"/>
          <p:nvPr/>
        </p:nvPicPr>
        <p:blipFill>
          <a:blip r:embed="rId4">
            <a:alphaModFix/>
          </a:blip>
          <a:stretch>
            <a:fillRect/>
          </a:stretch>
        </p:blipFill>
        <p:spPr>
          <a:xfrm>
            <a:off x="6391274" y="2370100"/>
            <a:ext cx="3571851" cy="3571851"/>
          </a:xfrm>
          <a:prstGeom prst="rect">
            <a:avLst/>
          </a:prstGeom>
          <a:noFill/>
          <a:ln>
            <a:noFill/>
          </a:ln>
        </p:spPr>
      </p:pic>
      <p:pic>
        <p:nvPicPr>
          <p:cNvPr id="163" name="Google Shape;163;p23"/>
          <p:cNvPicPr preferRelativeResize="0"/>
          <p:nvPr/>
        </p:nvPicPr>
        <p:blipFill rotWithShape="1">
          <a:blip r:embed="rId5">
            <a:alphaModFix/>
          </a:blip>
          <a:srcRect b="0" l="0" r="0" t="15725"/>
          <a:stretch/>
        </p:blipFill>
        <p:spPr>
          <a:xfrm>
            <a:off x="1995475" y="2122608"/>
            <a:ext cx="4391025" cy="1621450"/>
          </a:xfrm>
          <a:prstGeom prst="rect">
            <a:avLst/>
          </a:prstGeom>
          <a:noFill/>
          <a:ln>
            <a:noFill/>
          </a:ln>
        </p:spPr>
      </p:pic>
      <p:sp>
        <p:nvSpPr>
          <p:cNvPr id="164" name="Google Shape;164;p23"/>
          <p:cNvSpPr txBox="1"/>
          <p:nvPr>
            <p:ph idx="4294967295" type="title"/>
          </p:nvPr>
        </p:nvSpPr>
        <p:spPr>
          <a:xfrm>
            <a:off x="715553" y="196125"/>
            <a:ext cx="76041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¿Cómo determino que son similares?</a:t>
            </a:r>
            <a:endParaRPr b="1">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68" name="Shape 168"/>
        <p:cNvGrpSpPr/>
        <p:nvPr/>
      </p:nvGrpSpPr>
      <p:grpSpPr>
        <a:xfrm>
          <a:off x="0" y="0"/>
          <a:ext cx="0" cy="0"/>
          <a:chOff x="0" y="0"/>
          <a:chExt cx="0" cy="0"/>
        </a:xfrm>
      </p:grpSpPr>
      <p:grpSp>
        <p:nvGrpSpPr>
          <p:cNvPr id="169" name="Google Shape;169;p24"/>
          <p:cNvGrpSpPr/>
          <p:nvPr/>
        </p:nvGrpSpPr>
        <p:grpSpPr>
          <a:xfrm>
            <a:off x="0" y="0"/>
            <a:ext cx="9144000" cy="5143500"/>
            <a:chOff x="0" y="0"/>
            <a:chExt cx="9144000" cy="5143500"/>
          </a:xfrm>
        </p:grpSpPr>
        <p:sp>
          <p:nvSpPr>
            <p:cNvPr id="170" name="Google Shape;170;p2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72" name="Google Shape;172;p24"/>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Métricas de distancia</a:t>
            </a:r>
            <a:endParaRPr b="1">
              <a:latin typeface="Poppins"/>
              <a:ea typeface="Poppins"/>
              <a:cs typeface="Poppins"/>
              <a:sym typeface="Poppins"/>
            </a:endParaRPr>
          </a:p>
        </p:txBody>
      </p:sp>
      <p:grpSp>
        <p:nvGrpSpPr>
          <p:cNvPr id="173" name="Google Shape;173;p24"/>
          <p:cNvGrpSpPr/>
          <p:nvPr/>
        </p:nvGrpSpPr>
        <p:grpSpPr>
          <a:xfrm>
            <a:off x="6543675" y="4343400"/>
            <a:ext cx="2714775" cy="839694"/>
            <a:chOff x="6543675" y="4343400"/>
            <a:chExt cx="2714775" cy="839694"/>
          </a:xfrm>
        </p:grpSpPr>
        <p:sp>
          <p:nvSpPr>
            <p:cNvPr id="174" name="Google Shape;174;p2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4"/>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a:t>
            </a:r>
            <a:r>
              <a:rPr b="1" i="1" lang="es" sz="900">
                <a:solidFill>
                  <a:srgbClr val="8426C9"/>
                </a:solidFill>
                <a:latin typeface="Dosis"/>
                <a:ea typeface="Dosis"/>
                <a:cs typeface="Dosis"/>
                <a:sym typeface="Dosis"/>
              </a:rPr>
              <a:t>ente: </a:t>
            </a:r>
            <a:r>
              <a:rPr lang="es" sz="900" u="sng">
                <a:solidFill>
                  <a:schemeClr val="hlink"/>
                </a:solidFill>
                <a:latin typeface="Dosis"/>
                <a:ea typeface="Dosis"/>
                <a:cs typeface="Dosis"/>
                <a:sym typeface="Dosis"/>
                <a:hlinkClick r:id="rId4"/>
              </a:rPr>
              <a:t>A brief introduction to Distance Measures | by Jonte Dancker | MLearning.ai | Medium</a:t>
            </a:r>
            <a:endParaRPr i="1" sz="900">
              <a:latin typeface="Dosis"/>
              <a:ea typeface="Dosis"/>
              <a:cs typeface="Dosis"/>
              <a:sym typeface="Dosis"/>
            </a:endParaRPr>
          </a:p>
        </p:txBody>
      </p:sp>
      <p:pic>
        <p:nvPicPr>
          <p:cNvPr id="179" name="Google Shape;179;p24"/>
          <p:cNvPicPr preferRelativeResize="0"/>
          <p:nvPr/>
        </p:nvPicPr>
        <p:blipFill>
          <a:blip r:embed="rId5">
            <a:alphaModFix/>
          </a:blip>
          <a:stretch>
            <a:fillRect/>
          </a:stretch>
        </p:blipFill>
        <p:spPr>
          <a:xfrm>
            <a:off x="1143000" y="1191713"/>
            <a:ext cx="6858000" cy="2943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83" name="Shape 183"/>
        <p:cNvGrpSpPr/>
        <p:nvPr/>
      </p:nvGrpSpPr>
      <p:grpSpPr>
        <a:xfrm>
          <a:off x="0" y="0"/>
          <a:ext cx="0" cy="0"/>
          <a:chOff x="0" y="0"/>
          <a:chExt cx="0" cy="0"/>
        </a:xfrm>
      </p:grpSpPr>
      <p:grpSp>
        <p:nvGrpSpPr>
          <p:cNvPr id="184" name="Google Shape;184;p25"/>
          <p:cNvGrpSpPr/>
          <p:nvPr/>
        </p:nvGrpSpPr>
        <p:grpSpPr>
          <a:xfrm>
            <a:off x="0" y="0"/>
            <a:ext cx="9144000" cy="5143500"/>
            <a:chOff x="0" y="0"/>
            <a:chExt cx="9144000" cy="5143500"/>
          </a:xfrm>
        </p:grpSpPr>
        <p:sp>
          <p:nvSpPr>
            <p:cNvPr id="185" name="Google Shape;185;p2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87" name="Google Shape;187;p25"/>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Métricas de distancia</a:t>
            </a:r>
            <a:endParaRPr b="1">
              <a:latin typeface="Poppins"/>
              <a:ea typeface="Poppins"/>
              <a:cs typeface="Poppins"/>
              <a:sym typeface="Poppins"/>
            </a:endParaRPr>
          </a:p>
        </p:txBody>
      </p:sp>
      <p:grpSp>
        <p:nvGrpSpPr>
          <p:cNvPr id="188" name="Google Shape;188;p25"/>
          <p:cNvGrpSpPr/>
          <p:nvPr/>
        </p:nvGrpSpPr>
        <p:grpSpPr>
          <a:xfrm>
            <a:off x="6543675" y="4343400"/>
            <a:ext cx="2714775" cy="839694"/>
            <a:chOff x="6543675" y="4343400"/>
            <a:chExt cx="2714775" cy="839694"/>
          </a:xfrm>
        </p:grpSpPr>
        <p:sp>
          <p:nvSpPr>
            <p:cNvPr id="189" name="Google Shape;189;p2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25"/>
          <p:cNvSpPr txBox="1"/>
          <p:nvPr>
            <p:ph idx="4294967295" type="title"/>
          </p:nvPr>
        </p:nvSpPr>
        <p:spPr>
          <a:xfrm>
            <a:off x="0" y="4218925"/>
            <a:ext cx="4638600" cy="9246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i="1" lang="es" sz="900">
                <a:solidFill>
                  <a:srgbClr val="8426C9"/>
                </a:solidFill>
                <a:latin typeface="Dosis"/>
                <a:ea typeface="Dosis"/>
                <a:cs typeface="Dosis"/>
                <a:sym typeface="Dosis"/>
              </a:rPr>
              <a:t>Fuente: </a:t>
            </a:r>
            <a:r>
              <a:rPr lang="es" sz="900" u="sng">
                <a:solidFill>
                  <a:schemeClr val="hlink"/>
                </a:solidFill>
                <a:latin typeface="Dosis"/>
                <a:ea typeface="Dosis"/>
                <a:cs typeface="Dosis"/>
                <a:sym typeface="Dosis"/>
                <a:hlinkClick r:id="rId4"/>
              </a:rPr>
              <a:t>A brief introduction to Distance Measures | by Jonte Dancker | MLearning.ai | Medium</a:t>
            </a:r>
            <a:endParaRPr i="1" sz="900">
              <a:latin typeface="Dosis"/>
              <a:ea typeface="Dosis"/>
              <a:cs typeface="Dosis"/>
              <a:sym typeface="Dosis"/>
            </a:endParaRPr>
          </a:p>
        </p:txBody>
      </p:sp>
      <p:pic>
        <p:nvPicPr>
          <p:cNvPr id="194" name="Google Shape;194;p25"/>
          <p:cNvPicPr preferRelativeResize="0"/>
          <p:nvPr/>
        </p:nvPicPr>
        <p:blipFill>
          <a:blip r:embed="rId5">
            <a:alphaModFix/>
          </a:blip>
          <a:stretch>
            <a:fillRect/>
          </a:stretch>
        </p:blipFill>
        <p:spPr>
          <a:xfrm>
            <a:off x="1143000" y="1191713"/>
            <a:ext cx="6858000" cy="2943225"/>
          </a:xfrm>
          <a:prstGeom prst="rect">
            <a:avLst/>
          </a:prstGeom>
          <a:noFill/>
          <a:ln>
            <a:noFill/>
          </a:ln>
        </p:spPr>
      </p:pic>
      <p:sp>
        <p:nvSpPr>
          <p:cNvPr id="195" name="Google Shape;195;p25"/>
          <p:cNvSpPr/>
          <p:nvPr/>
        </p:nvSpPr>
        <p:spPr>
          <a:xfrm>
            <a:off x="1230925" y="1289525"/>
            <a:ext cx="1278600" cy="13188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5"/>
          <p:cNvSpPr/>
          <p:nvPr/>
        </p:nvSpPr>
        <p:spPr>
          <a:xfrm>
            <a:off x="6722400" y="1289525"/>
            <a:ext cx="1278600" cy="13188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25"/>
          <p:cNvSpPr/>
          <p:nvPr/>
        </p:nvSpPr>
        <p:spPr>
          <a:xfrm>
            <a:off x="5349531" y="1289525"/>
            <a:ext cx="1278600" cy="13188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5"/>
          <p:cNvSpPr/>
          <p:nvPr/>
        </p:nvSpPr>
        <p:spPr>
          <a:xfrm>
            <a:off x="3976663" y="1289525"/>
            <a:ext cx="1278600" cy="13188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5"/>
          <p:cNvSpPr/>
          <p:nvPr/>
        </p:nvSpPr>
        <p:spPr>
          <a:xfrm>
            <a:off x="2603794" y="1289525"/>
            <a:ext cx="1278600" cy="13188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5"/>
          <p:cNvSpPr/>
          <p:nvPr/>
        </p:nvSpPr>
        <p:spPr>
          <a:xfrm>
            <a:off x="2603794" y="2670500"/>
            <a:ext cx="1278600" cy="13188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